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872" r:id="rId1"/>
  </p:sldMasterIdLst>
  <p:notesMasterIdLst>
    <p:notesMasterId r:id="rId39"/>
  </p:notesMasterIdLst>
  <p:handoutMasterIdLst>
    <p:handoutMasterId r:id="rId40"/>
  </p:handoutMasterIdLst>
  <p:sldIdLst>
    <p:sldId id="256" r:id="rId2"/>
    <p:sldId id="257" r:id="rId3"/>
    <p:sldId id="298" r:id="rId4"/>
    <p:sldId id="307" r:id="rId5"/>
    <p:sldId id="299" r:id="rId6"/>
    <p:sldId id="283" r:id="rId7"/>
    <p:sldId id="287" r:id="rId8"/>
    <p:sldId id="288" r:id="rId9"/>
    <p:sldId id="308" r:id="rId10"/>
    <p:sldId id="309" r:id="rId11"/>
    <p:sldId id="310" r:id="rId12"/>
    <p:sldId id="311" r:id="rId13"/>
    <p:sldId id="312" r:id="rId14"/>
    <p:sldId id="333" r:id="rId15"/>
    <p:sldId id="334" r:id="rId16"/>
    <p:sldId id="335" r:id="rId17"/>
    <p:sldId id="337"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ambria" panose="02040503050406030204" pitchFamily="18"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Comic Sans MS" panose="030F0702030302020204" pitchFamily="66" charset="0"/>
      <p:regular r:id="rId55"/>
      <p:bold r:id="rId56"/>
      <p:italic r:id="rId57"/>
      <p:boldItalic r:id="rId58"/>
    </p:embeddedFont>
    <p:embeddedFont>
      <p:font typeface="Microsoft New Tai Lue" panose="020B0502040204020203" pitchFamily="34" charset="0"/>
      <p:regular r:id="rId59"/>
      <p:bold r:id="rId60"/>
    </p:embeddedFont>
    <p:embeddedFont>
      <p:font typeface="Roboto" panose="02000000000000000000" pitchFamily="2" charset="0"/>
      <p:regular r:id="rId61"/>
      <p:bold r:id="rId62"/>
      <p:italic r:id="rId63"/>
      <p:boldItalic r:id="rId64"/>
    </p:embeddedFont>
    <p:embeddedFont>
      <p:font typeface="STZhongsong" panose="02010600040101010101" pitchFamily="2" charset="-122"/>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0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tesh Thakkar" initials="H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1C"/>
    <a:srgbClr val="1D1D1D"/>
    <a:srgbClr val="FCCF18"/>
    <a:srgbClr val="00E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4" autoAdjust="0"/>
    <p:restoredTop sz="94660"/>
  </p:normalViewPr>
  <p:slideViewPr>
    <p:cSldViewPr snapToGrid="0">
      <p:cViewPr varScale="1">
        <p:scale>
          <a:sx n="111" d="100"/>
          <a:sy n="111" d="100"/>
        </p:scale>
        <p:origin x="534" y="96"/>
      </p:cViewPr>
      <p:guideLst>
        <p:guide orient="horz" pos="2160"/>
        <p:guide pos="3800"/>
      </p:guideLst>
    </p:cSldViewPr>
  </p:slideViewPr>
  <p:notesTextViewPr>
    <p:cViewPr>
      <p:scale>
        <a:sx n="1" d="1"/>
        <a:sy n="1" d="1"/>
      </p:scale>
      <p:origin x="0" y="0"/>
    </p:cViewPr>
  </p:notesTextViewPr>
  <p:sorterViewPr>
    <p:cViewPr>
      <p:scale>
        <a:sx n="100" d="100"/>
        <a:sy n="100" d="100"/>
      </p:scale>
      <p:origin x="0" y="-234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n-US" altLang="zh-CN"/>
              <a:t>2022/12/5</a:t>
            </a:r>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Data Management for Analytics - IE 6700, Northeastern University</a:t>
            </a: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n-US" altLang="zh-CN"/>
              <a:t>2022/12/5</a:t>
            </a:r>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fontAlgn="auto"/>
            <a:r>
              <a:rPr lang="zh-CN" altLang="en-US" sz="1200">
                <a:sym typeface="+mn-ea"/>
              </a:rPr>
              <a:t>Click to edit Master text style</a:t>
            </a:r>
            <a:endParaRPr lang="zh-CN" altLang="en-US" sz="1200" strike="noStrike" noProof="1"/>
          </a:p>
          <a:p>
            <a:pPr lvl="1" fontAlgn="auto"/>
            <a:r>
              <a:rPr lang="zh-CN" altLang="en-US" sz="1200">
                <a:sym typeface="+mn-ea"/>
              </a:rPr>
              <a:t>Second level</a:t>
            </a:r>
            <a:endParaRPr lang="zh-CN" altLang="en-US" sz="1200" strike="noStrike" noProof="1"/>
          </a:p>
          <a:p>
            <a:pPr lvl="2" fontAlgn="auto"/>
            <a:r>
              <a:rPr lang="zh-CN" altLang="en-US" sz="1200">
                <a:sym typeface="+mn-ea"/>
              </a:rPr>
              <a:t>Third level</a:t>
            </a:r>
            <a:endParaRPr lang="zh-CN" altLang="en-US" sz="1200" strike="noStrike" noProof="1"/>
          </a:p>
          <a:p>
            <a:pPr lvl="3" fontAlgn="auto"/>
            <a:r>
              <a:rPr lang="zh-CN" altLang="en-US" sz="1200">
                <a:sym typeface="+mn-ea"/>
              </a:rPr>
              <a:t>Fourth level</a:t>
            </a:r>
            <a:endParaRPr lang="zh-CN" altLang="en-US" sz="1200" strike="noStrike" noProof="1"/>
          </a:p>
          <a:p>
            <a:pPr lvl="4" fontAlgn="auto"/>
            <a:r>
              <a:rPr lang="zh-CN" altLang="en-US" sz="1200">
                <a:sym typeface="+mn-ea"/>
              </a:rPr>
              <a:t>Fifth level</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ltLang="zh-CN"/>
              <a:t>Data Management for Analytics - IE 6700, Northeastern University</a:t>
            </a: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7FD20-A2B1-487E-A810-1A6B87D88037}"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sldNum="0"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0B9F-FA55-2703-490F-61D14C781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05CFD-1A31-4095-CE7F-139B945776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8FA7E4-26D2-8AAC-ADDE-C6FA383EA657}"/>
              </a:ext>
            </a:extLst>
          </p:cNvPr>
          <p:cNvSpPr>
            <a:spLocks noGrp="1"/>
          </p:cNvSpPr>
          <p:nvPr>
            <p:ph type="dt" sz="half" idx="10"/>
          </p:nvPr>
        </p:nvSpPr>
        <p:spPr/>
        <p:txBody>
          <a:bodyPr/>
          <a:lstStyle/>
          <a:p>
            <a:fld id="{C4707162-B165-40D2-9D2D-D92380D1019F}" type="datetime1">
              <a:rPr lang="en-US" smtClean="0"/>
              <a:t>1/27/2023</a:t>
            </a:fld>
            <a:endParaRPr lang="en-US"/>
          </a:p>
        </p:txBody>
      </p:sp>
      <p:sp>
        <p:nvSpPr>
          <p:cNvPr id="5" name="Footer Placeholder 4">
            <a:extLst>
              <a:ext uri="{FF2B5EF4-FFF2-40B4-BE49-F238E27FC236}">
                <a16:creationId xmlns:a16="http://schemas.microsoft.com/office/drawing/2014/main" id="{8DBD1DDF-B5EA-81E7-1728-913F209A5C25}"/>
              </a:ext>
            </a:extLst>
          </p:cNvPr>
          <p:cNvSpPr>
            <a:spLocks noGrp="1"/>
          </p:cNvSpPr>
          <p:nvPr>
            <p:ph type="ftr" sz="quarter" idx="11"/>
          </p:nvPr>
        </p:nvSpPr>
        <p:spPr/>
        <p:txBody>
          <a:body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FF6B3366-3B84-9C97-50F1-01D18864D035}"/>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311718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1601-2129-EACA-4868-961B2A343F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910617-DB37-0BC8-B525-7A03B0E169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71F5B-C5B7-0E6C-9FBC-CD37E8C897E8}"/>
              </a:ext>
            </a:extLst>
          </p:cNvPr>
          <p:cNvSpPr>
            <a:spLocks noGrp="1"/>
          </p:cNvSpPr>
          <p:nvPr>
            <p:ph type="dt" sz="half" idx="10"/>
          </p:nvPr>
        </p:nvSpPr>
        <p:spPr/>
        <p:txBody>
          <a:bodyPr/>
          <a:lstStyle/>
          <a:p>
            <a:fld id="{34608DD6-0713-4B64-AC66-FEEBC69440C3}" type="datetime1">
              <a:rPr lang="en-US" smtClean="0"/>
              <a:t>1/27/2023</a:t>
            </a:fld>
            <a:endParaRPr lang="en-US"/>
          </a:p>
        </p:txBody>
      </p:sp>
      <p:sp>
        <p:nvSpPr>
          <p:cNvPr id="5" name="Footer Placeholder 4">
            <a:extLst>
              <a:ext uri="{FF2B5EF4-FFF2-40B4-BE49-F238E27FC236}">
                <a16:creationId xmlns:a16="http://schemas.microsoft.com/office/drawing/2014/main" id="{F558B83D-F814-3D5E-AFE5-686E0B573C58}"/>
              </a:ext>
            </a:extLst>
          </p:cNvPr>
          <p:cNvSpPr>
            <a:spLocks noGrp="1"/>
          </p:cNvSpPr>
          <p:nvPr>
            <p:ph type="ftr" sz="quarter" idx="11"/>
          </p:nvPr>
        </p:nvSpPr>
        <p:spPr/>
        <p:txBody>
          <a:body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F6532F6D-1D00-0989-1FB1-AE22056CA2C7}"/>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1700547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6D8FE7-38C3-FD73-8218-EED34F3729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D19555-B666-7CEB-B2D4-AA5945341C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058145-1274-7E77-FAAE-9D8C76B39139}"/>
              </a:ext>
            </a:extLst>
          </p:cNvPr>
          <p:cNvSpPr>
            <a:spLocks noGrp="1"/>
          </p:cNvSpPr>
          <p:nvPr>
            <p:ph type="dt" sz="half" idx="10"/>
          </p:nvPr>
        </p:nvSpPr>
        <p:spPr/>
        <p:txBody>
          <a:bodyPr/>
          <a:lstStyle/>
          <a:p>
            <a:fld id="{6AAC09C7-2AE1-4A08-BFD2-E54DE95F721C}" type="datetime1">
              <a:rPr lang="en-US" smtClean="0"/>
              <a:t>1/27/2023</a:t>
            </a:fld>
            <a:endParaRPr lang="en-US"/>
          </a:p>
        </p:txBody>
      </p:sp>
      <p:sp>
        <p:nvSpPr>
          <p:cNvPr id="5" name="Footer Placeholder 4">
            <a:extLst>
              <a:ext uri="{FF2B5EF4-FFF2-40B4-BE49-F238E27FC236}">
                <a16:creationId xmlns:a16="http://schemas.microsoft.com/office/drawing/2014/main" id="{FFC4AC1A-3893-4831-4641-3FDB0BBF8948}"/>
              </a:ext>
            </a:extLst>
          </p:cNvPr>
          <p:cNvSpPr>
            <a:spLocks noGrp="1"/>
          </p:cNvSpPr>
          <p:nvPr>
            <p:ph type="ftr" sz="quarter" idx="11"/>
          </p:nvPr>
        </p:nvSpPr>
        <p:spPr/>
        <p:txBody>
          <a:body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F4B3F4D2-09F4-777F-5AE3-DFDF99C0BCDC}"/>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2978624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15831" y="6662057"/>
            <a:ext cx="12192000" cy="195943"/>
            <a:chOff x="23310" y="6502558"/>
            <a:chExt cx="12557484" cy="355442"/>
          </a:xfrm>
          <a:solidFill>
            <a:srgbClr val="FFC000"/>
          </a:solidFill>
        </p:grpSpPr>
        <p:sp>
          <p:nvSpPr>
            <p:cNvPr id="8" name="任意多边形 7"/>
            <p:cNvSpPr/>
            <p:nvPr/>
          </p:nvSpPr>
          <p:spPr bwMode="auto">
            <a:xfrm rot="5400000">
              <a:off x="47052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9" name="任意多边形 8"/>
            <p:cNvSpPr/>
            <p:nvPr/>
          </p:nvSpPr>
          <p:spPr bwMode="auto">
            <a:xfrm rot="5400000">
              <a:off x="172039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0" name="任意多边形 9"/>
            <p:cNvSpPr/>
            <p:nvPr/>
          </p:nvSpPr>
          <p:spPr bwMode="auto">
            <a:xfrm rot="5400000">
              <a:off x="2970269"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1" name="任意多边形 10"/>
            <p:cNvSpPr/>
            <p:nvPr/>
          </p:nvSpPr>
          <p:spPr bwMode="auto">
            <a:xfrm rot="5400000">
              <a:off x="4220141"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2" name="任意多边形 11"/>
            <p:cNvSpPr/>
            <p:nvPr/>
          </p:nvSpPr>
          <p:spPr bwMode="auto">
            <a:xfrm rot="5400000">
              <a:off x="54973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3" name="任意多边形 12"/>
            <p:cNvSpPr/>
            <p:nvPr/>
          </p:nvSpPr>
          <p:spPr bwMode="auto">
            <a:xfrm rot="5400000">
              <a:off x="675509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4" name="任意多边形 13"/>
            <p:cNvSpPr/>
            <p:nvPr/>
          </p:nvSpPr>
          <p:spPr bwMode="auto">
            <a:xfrm rot="5400000">
              <a:off x="801281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5" name="任意多边形 14"/>
            <p:cNvSpPr/>
            <p:nvPr/>
          </p:nvSpPr>
          <p:spPr bwMode="auto">
            <a:xfrm rot="5400000">
              <a:off x="927054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6" name="任意多边形 15"/>
            <p:cNvSpPr/>
            <p:nvPr/>
          </p:nvSpPr>
          <p:spPr bwMode="auto">
            <a:xfrm rot="5400000">
              <a:off x="105282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17" name="任意多边形 16"/>
            <p:cNvSpPr/>
            <p:nvPr/>
          </p:nvSpPr>
          <p:spPr bwMode="auto">
            <a:xfrm rot="5400000">
              <a:off x="1177813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grpSp>
      <p:grpSp>
        <p:nvGrpSpPr>
          <p:cNvPr id="18" name="组合 17"/>
          <p:cNvGrpSpPr/>
          <p:nvPr userDrawn="1"/>
        </p:nvGrpSpPr>
        <p:grpSpPr>
          <a:xfrm flipV="1">
            <a:off x="-15831" y="0"/>
            <a:ext cx="12192000" cy="195943"/>
            <a:chOff x="23310" y="6502558"/>
            <a:chExt cx="12557484" cy="355442"/>
          </a:xfrm>
          <a:solidFill>
            <a:srgbClr val="FFC000"/>
          </a:solidFill>
        </p:grpSpPr>
        <p:sp>
          <p:nvSpPr>
            <p:cNvPr id="19" name="任意多边形 18"/>
            <p:cNvSpPr/>
            <p:nvPr/>
          </p:nvSpPr>
          <p:spPr bwMode="auto">
            <a:xfrm rot="5400000">
              <a:off x="47052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0" name="任意多边形 19"/>
            <p:cNvSpPr/>
            <p:nvPr/>
          </p:nvSpPr>
          <p:spPr bwMode="auto">
            <a:xfrm rot="5400000">
              <a:off x="172039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1" name="任意多边形 20"/>
            <p:cNvSpPr/>
            <p:nvPr/>
          </p:nvSpPr>
          <p:spPr bwMode="auto">
            <a:xfrm rot="5400000">
              <a:off x="2970269"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2" name="任意多边形 21"/>
            <p:cNvSpPr/>
            <p:nvPr/>
          </p:nvSpPr>
          <p:spPr bwMode="auto">
            <a:xfrm rot="5400000">
              <a:off x="4220141"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3" name="任意多边形 22"/>
            <p:cNvSpPr/>
            <p:nvPr/>
          </p:nvSpPr>
          <p:spPr bwMode="auto">
            <a:xfrm rot="5400000">
              <a:off x="54973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4" name="任意多边形 23"/>
            <p:cNvSpPr/>
            <p:nvPr/>
          </p:nvSpPr>
          <p:spPr bwMode="auto">
            <a:xfrm rot="5400000">
              <a:off x="675509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5" name="任意多边形 24"/>
            <p:cNvSpPr/>
            <p:nvPr/>
          </p:nvSpPr>
          <p:spPr bwMode="auto">
            <a:xfrm rot="5400000">
              <a:off x="801281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6" name="任意多边形 25"/>
            <p:cNvSpPr/>
            <p:nvPr/>
          </p:nvSpPr>
          <p:spPr bwMode="auto">
            <a:xfrm rot="5400000">
              <a:off x="927054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7" name="任意多边形 26"/>
            <p:cNvSpPr/>
            <p:nvPr/>
          </p:nvSpPr>
          <p:spPr bwMode="auto">
            <a:xfrm rot="5400000">
              <a:off x="105282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8" name="任意多边形 27"/>
            <p:cNvSpPr/>
            <p:nvPr/>
          </p:nvSpPr>
          <p:spPr bwMode="auto">
            <a:xfrm rot="5400000">
              <a:off x="1177813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grpSp>
    </p:spTree>
    <p:extLst>
      <p:ext uri="{BB962C8B-B14F-4D97-AF65-F5344CB8AC3E}">
        <p14:creationId xmlns:p14="http://schemas.microsoft.com/office/powerpoint/2010/main" val="1536521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481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403271" y="276565"/>
            <a:ext cx="667135" cy="771327"/>
            <a:chOff x="403271" y="276565"/>
            <a:chExt cx="667135" cy="771327"/>
          </a:xfrm>
        </p:grpSpPr>
        <p:sp>
          <p:nvSpPr>
            <p:cNvPr id="8" name="Freeform 225"/>
            <p:cNvSpPr/>
            <p:nvPr/>
          </p:nvSpPr>
          <p:spPr bwMode="auto">
            <a:xfrm rot="5400000">
              <a:off x="351175" y="328661"/>
              <a:ext cx="771327" cy="667135"/>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 name="Group 15"/>
            <p:cNvGrpSpPr>
              <a:grpSpLocks noChangeAspect="1"/>
            </p:cNvGrpSpPr>
            <p:nvPr/>
          </p:nvGrpSpPr>
          <p:grpSpPr bwMode="auto">
            <a:xfrm>
              <a:off x="515154" y="440569"/>
              <a:ext cx="412125" cy="461641"/>
              <a:chOff x="3415" y="1072"/>
              <a:chExt cx="541" cy="606"/>
            </a:xfrm>
            <a:solidFill>
              <a:schemeClr val="bg1"/>
            </a:solidFill>
          </p:grpSpPr>
          <p:sp>
            <p:nvSpPr>
              <p:cNvPr id="10"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9"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20"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grpSp>
        <p:nvGrpSpPr>
          <p:cNvPr id="21" name="组合 20"/>
          <p:cNvGrpSpPr/>
          <p:nvPr userDrawn="1"/>
        </p:nvGrpSpPr>
        <p:grpSpPr>
          <a:xfrm>
            <a:off x="1197663" y="297179"/>
            <a:ext cx="3278397" cy="730099"/>
            <a:chOff x="1197663" y="264573"/>
            <a:chExt cx="3278397" cy="730099"/>
          </a:xfrm>
        </p:grpSpPr>
        <p:sp>
          <p:nvSpPr>
            <p:cNvPr id="22" name="文本框 21"/>
            <p:cNvSpPr txBox="1"/>
            <p:nvPr/>
          </p:nvSpPr>
          <p:spPr>
            <a:xfrm>
              <a:off x="1197663" y="264573"/>
              <a:ext cx="309880" cy="460375"/>
            </a:xfrm>
            <a:prstGeom prst="rect">
              <a:avLst/>
            </a:prstGeom>
            <a:noFill/>
          </p:spPr>
          <p:txBody>
            <a:bodyPr wrap="none" rtlCol="0">
              <a:spAutoFit/>
            </a:bodyPr>
            <a:lstStyle/>
            <a:p>
              <a:endParaRPr lang="zh-CN" altLang="en-US" sz="2400" b="1" spc="300" dirty="0">
                <a:solidFill>
                  <a:schemeClr val="tx1">
                    <a:lumMod val="95000"/>
                    <a:lumOff val="5000"/>
                  </a:schemeClr>
                </a:solidFill>
                <a:latin typeface="STZhongsong" panose="02010600040101010101" pitchFamily="2" charset="-122"/>
                <a:ea typeface="STZhongsong" panose="02010600040101010101" pitchFamily="2" charset="-122"/>
              </a:endParaRPr>
            </a:p>
          </p:txBody>
        </p:sp>
        <p:sp>
          <p:nvSpPr>
            <p:cNvPr id="23" name="文本框 22"/>
            <p:cNvSpPr txBox="1"/>
            <p:nvPr/>
          </p:nvSpPr>
          <p:spPr>
            <a:xfrm>
              <a:off x="1197663" y="656118"/>
              <a:ext cx="3278397" cy="338554"/>
            </a:xfrm>
            <a:prstGeom prst="rect">
              <a:avLst/>
            </a:prstGeom>
            <a:noFill/>
          </p:spPr>
          <p:txBody>
            <a:bodyPr wrap="none" rtlCol="0">
              <a:spAutoFit/>
            </a:bodyPr>
            <a:lstStyle/>
            <a:p>
              <a:pPr algn="ctr"/>
              <a:r>
                <a:rPr lang="en-US" altLang="zh-CN" sz="1600" dirty="0">
                  <a:solidFill>
                    <a:schemeClr val="tx1">
                      <a:lumMod val="75000"/>
                      <a:lumOff val="25000"/>
                    </a:schemeClr>
                  </a:solidFill>
                </a:rPr>
                <a:t>This template can be used free in any</a:t>
              </a:r>
              <a:endParaRPr lang="zh-CN" altLang="en-US" sz="1600" dirty="0">
                <a:solidFill>
                  <a:schemeClr val="tx1">
                    <a:lumMod val="75000"/>
                    <a:lumOff val="25000"/>
                  </a:schemeClr>
                </a:solidFill>
              </a:endParaRPr>
            </a:p>
          </p:txBody>
        </p:sp>
      </p:grpSp>
      <p:grpSp>
        <p:nvGrpSpPr>
          <p:cNvPr id="24" name="组合 23"/>
          <p:cNvGrpSpPr/>
          <p:nvPr userDrawn="1"/>
        </p:nvGrpSpPr>
        <p:grpSpPr>
          <a:xfrm>
            <a:off x="-15831" y="6662057"/>
            <a:ext cx="12192000" cy="195943"/>
            <a:chOff x="23310" y="6502558"/>
            <a:chExt cx="12557484" cy="355442"/>
          </a:xfrm>
          <a:solidFill>
            <a:schemeClr val="tx1"/>
          </a:solidFill>
        </p:grpSpPr>
        <p:sp>
          <p:nvSpPr>
            <p:cNvPr id="25" name="任意多边形 24"/>
            <p:cNvSpPr/>
            <p:nvPr/>
          </p:nvSpPr>
          <p:spPr bwMode="auto">
            <a:xfrm rot="5400000">
              <a:off x="47052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6" name="任意多边形 25"/>
            <p:cNvSpPr/>
            <p:nvPr/>
          </p:nvSpPr>
          <p:spPr bwMode="auto">
            <a:xfrm rot="5400000">
              <a:off x="172039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7" name="任意多边形 26"/>
            <p:cNvSpPr/>
            <p:nvPr/>
          </p:nvSpPr>
          <p:spPr bwMode="auto">
            <a:xfrm rot="5400000">
              <a:off x="2970269"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8" name="任意多边形 27"/>
            <p:cNvSpPr/>
            <p:nvPr/>
          </p:nvSpPr>
          <p:spPr bwMode="auto">
            <a:xfrm rot="5400000">
              <a:off x="4220141"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29" name="任意多边形 28"/>
            <p:cNvSpPr/>
            <p:nvPr/>
          </p:nvSpPr>
          <p:spPr bwMode="auto">
            <a:xfrm rot="5400000">
              <a:off x="54973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30" name="任意多边形 29"/>
            <p:cNvSpPr/>
            <p:nvPr/>
          </p:nvSpPr>
          <p:spPr bwMode="auto">
            <a:xfrm rot="5400000">
              <a:off x="675509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31" name="任意多边形 30"/>
            <p:cNvSpPr/>
            <p:nvPr/>
          </p:nvSpPr>
          <p:spPr bwMode="auto">
            <a:xfrm rot="5400000">
              <a:off x="801281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32" name="任意多边形 31"/>
            <p:cNvSpPr/>
            <p:nvPr/>
          </p:nvSpPr>
          <p:spPr bwMode="auto">
            <a:xfrm rot="5400000">
              <a:off x="9270540"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33" name="任意多边形 32"/>
            <p:cNvSpPr/>
            <p:nvPr/>
          </p:nvSpPr>
          <p:spPr bwMode="auto">
            <a:xfrm rot="5400000">
              <a:off x="10528265"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sp>
          <p:nvSpPr>
            <p:cNvPr id="34" name="任意多边形 33"/>
            <p:cNvSpPr/>
            <p:nvPr/>
          </p:nvSpPr>
          <p:spPr bwMode="auto">
            <a:xfrm rot="5400000">
              <a:off x="11778137" y="6055343"/>
              <a:ext cx="355442" cy="1249872"/>
            </a:xfrm>
            <a:custGeom>
              <a:avLst/>
              <a:gdLst>
                <a:gd name="connsiteX0" fmla="*/ 0 w 355442"/>
                <a:gd name="connsiteY0" fmla="*/ 620565 h 1249872"/>
                <a:gd name="connsiteX1" fmla="*/ 355442 w 355442"/>
                <a:gd name="connsiteY1" fmla="*/ 0 h 1249872"/>
                <a:gd name="connsiteX2" fmla="*/ 355442 w 355442"/>
                <a:gd name="connsiteY2" fmla="*/ 1249872 h 1249872"/>
              </a:gdLst>
              <a:ahLst/>
              <a:cxnLst>
                <a:cxn ang="0">
                  <a:pos x="connsiteX0" y="connsiteY0"/>
                </a:cxn>
                <a:cxn ang="0">
                  <a:pos x="connsiteX1" y="connsiteY1"/>
                </a:cxn>
                <a:cxn ang="0">
                  <a:pos x="connsiteX2" y="connsiteY2"/>
                </a:cxn>
              </a:cxnLst>
              <a:rect l="l" t="t" r="r" b="b"/>
              <a:pathLst>
                <a:path w="355442" h="1249872">
                  <a:moveTo>
                    <a:pt x="0" y="620565"/>
                  </a:moveTo>
                  <a:lnTo>
                    <a:pt x="355442" y="0"/>
                  </a:lnTo>
                  <a:lnTo>
                    <a:pt x="355442" y="1249872"/>
                  </a:lnTo>
                  <a:close/>
                </a:path>
              </a:pathLst>
            </a:custGeom>
            <a:grp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noAutofit/>
            </a:bodyP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B1D64-A4CF-195D-EAF2-EDB6AA09B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4C1CD7-4B32-7F38-F2C3-C446A6E8DB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80932B-7BEC-B928-019D-C35BEB04ADAF}"/>
              </a:ext>
            </a:extLst>
          </p:cNvPr>
          <p:cNvSpPr>
            <a:spLocks noGrp="1"/>
          </p:cNvSpPr>
          <p:nvPr>
            <p:ph type="dt" sz="half" idx="10"/>
          </p:nvPr>
        </p:nvSpPr>
        <p:spPr/>
        <p:txBody>
          <a:bodyPr/>
          <a:lstStyle/>
          <a:p>
            <a:fld id="{2159136C-A69D-4452-B95A-BC2665A9AD3D}" type="datetime1">
              <a:rPr lang="en-US" smtClean="0"/>
              <a:t>1/27/2023</a:t>
            </a:fld>
            <a:endParaRPr lang="en-US"/>
          </a:p>
        </p:txBody>
      </p:sp>
      <p:sp>
        <p:nvSpPr>
          <p:cNvPr id="5" name="Footer Placeholder 4">
            <a:extLst>
              <a:ext uri="{FF2B5EF4-FFF2-40B4-BE49-F238E27FC236}">
                <a16:creationId xmlns:a16="http://schemas.microsoft.com/office/drawing/2014/main" id="{33DAA783-EB75-8985-B4DD-5519BF250A32}"/>
              </a:ext>
            </a:extLst>
          </p:cNvPr>
          <p:cNvSpPr>
            <a:spLocks noGrp="1"/>
          </p:cNvSpPr>
          <p:nvPr>
            <p:ph type="ftr" sz="quarter" idx="11"/>
          </p:nvPr>
        </p:nvSpPr>
        <p:spPr/>
        <p:txBody>
          <a:body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FA8BDE8C-BED3-DE21-559A-2236412F8B90}"/>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2445370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B57A-141F-82F4-E6DC-8BE91D2C57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2740E1-46A8-B54B-D85B-78862049B2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D17B1A-50C5-C9B8-F106-4BCCF821982E}"/>
              </a:ext>
            </a:extLst>
          </p:cNvPr>
          <p:cNvSpPr>
            <a:spLocks noGrp="1"/>
          </p:cNvSpPr>
          <p:nvPr>
            <p:ph type="dt" sz="half" idx="10"/>
          </p:nvPr>
        </p:nvSpPr>
        <p:spPr/>
        <p:txBody>
          <a:bodyPr/>
          <a:lstStyle/>
          <a:p>
            <a:fld id="{0263E3A7-2202-496C-A560-4C07BB5DB83A}" type="datetime1">
              <a:rPr lang="en-US" smtClean="0"/>
              <a:t>1/27/2023</a:t>
            </a:fld>
            <a:endParaRPr lang="en-US"/>
          </a:p>
        </p:txBody>
      </p:sp>
      <p:sp>
        <p:nvSpPr>
          <p:cNvPr id="5" name="Footer Placeholder 4">
            <a:extLst>
              <a:ext uri="{FF2B5EF4-FFF2-40B4-BE49-F238E27FC236}">
                <a16:creationId xmlns:a16="http://schemas.microsoft.com/office/drawing/2014/main" id="{59030EEF-3E38-138F-5343-93BE395DAA27}"/>
              </a:ext>
            </a:extLst>
          </p:cNvPr>
          <p:cNvSpPr>
            <a:spLocks noGrp="1"/>
          </p:cNvSpPr>
          <p:nvPr>
            <p:ph type="ftr" sz="quarter" idx="11"/>
          </p:nvPr>
        </p:nvSpPr>
        <p:spPr/>
        <p:txBody>
          <a:body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E7347728-8DB4-E37E-734E-C83FBB108763}"/>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42427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CC7B-3C53-DB99-BC6B-4ADC876B5F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A21512-67A7-EF8A-79B4-CDB5A468C5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59EDA-7E6F-02C7-98CE-21373D77A8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8ACAD1-B2E1-3A43-13C6-5B717C131CE2}"/>
              </a:ext>
            </a:extLst>
          </p:cNvPr>
          <p:cNvSpPr>
            <a:spLocks noGrp="1"/>
          </p:cNvSpPr>
          <p:nvPr>
            <p:ph type="dt" sz="half" idx="10"/>
          </p:nvPr>
        </p:nvSpPr>
        <p:spPr/>
        <p:txBody>
          <a:bodyPr/>
          <a:lstStyle/>
          <a:p>
            <a:fld id="{B2979EA5-E6F9-4E51-A5D1-24959562C143}" type="datetime1">
              <a:rPr lang="en-US" smtClean="0"/>
              <a:t>1/27/2023</a:t>
            </a:fld>
            <a:endParaRPr lang="en-US"/>
          </a:p>
        </p:txBody>
      </p:sp>
      <p:sp>
        <p:nvSpPr>
          <p:cNvPr id="6" name="Footer Placeholder 5">
            <a:extLst>
              <a:ext uri="{FF2B5EF4-FFF2-40B4-BE49-F238E27FC236}">
                <a16:creationId xmlns:a16="http://schemas.microsoft.com/office/drawing/2014/main" id="{337CF8F9-96B4-B5C1-6B1C-2FD0F7001DA6}"/>
              </a:ext>
            </a:extLst>
          </p:cNvPr>
          <p:cNvSpPr>
            <a:spLocks noGrp="1"/>
          </p:cNvSpPr>
          <p:nvPr>
            <p:ph type="ftr" sz="quarter" idx="11"/>
          </p:nvPr>
        </p:nvSpPr>
        <p:spPr/>
        <p:txBody>
          <a:bodyPr/>
          <a:lstStyle/>
          <a:p>
            <a:r>
              <a:rPr lang="en-US"/>
              <a:t>IE6700 - Data Management for Analytics - Northeastern University</a:t>
            </a:r>
          </a:p>
        </p:txBody>
      </p:sp>
      <p:sp>
        <p:nvSpPr>
          <p:cNvPr id="7" name="Slide Number Placeholder 6">
            <a:extLst>
              <a:ext uri="{FF2B5EF4-FFF2-40B4-BE49-F238E27FC236}">
                <a16:creationId xmlns:a16="http://schemas.microsoft.com/office/drawing/2014/main" id="{2B68BDEB-12D7-69CC-C2C9-76E0CB71C9C2}"/>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3979508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53F9-31B3-DBD7-5E95-EBFB745F40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64C46B-D27A-15E6-B315-BF466BFD5B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5843F9-FD64-97B0-E2A1-CD51C72A36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B0A84C-F635-10DD-A80C-CE5124C7A9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D8E8FD-3C89-0CB2-B585-B64766C85A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09B4E4-931D-4554-34CA-B61F57680AEA}"/>
              </a:ext>
            </a:extLst>
          </p:cNvPr>
          <p:cNvSpPr>
            <a:spLocks noGrp="1"/>
          </p:cNvSpPr>
          <p:nvPr>
            <p:ph type="dt" sz="half" idx="10"/>
          </p:nvPr>
        </p:nvSpPr>
        <p:spPr/>
        <p:txBody>
          <a:bodyPr/>
          <a:lstStyle/>
          <a:p>
            <a:fld id="{FF7B72C0-CB66-4C04-A284-755828933B71}" type="datetime1">
              <a:rPr lang="en-US" smtClean="0"/>
              <a:t>1/27/2023</a:t>
            </a:fld>
            <a:endParaRPr lang="en-US"/>
          </a:p>
        </p:txBody>
      </p:sp>
      <p:sp>
        <p:nvSpPr>
          <p:cNvPr id="8" name="Footer Placeholder 7">
            <a:extLst>
              <a:ext uri="{FF2B5EF4-FFF2-40B4-BE49-F238E27FC236}">
                <a16:creationId xmlns:a16="http://schemas.microsoft.com/office/drawing/2014/main" id="{89AF27BB-B37F-664E-37E7-DCD49397E1D7}"/>
              </a:ext>
            </a:extLst>
          </p:cNvPr>
          <p:cNvSpPr>
            <a:spLocks noGrp="1"/>
          </p:cNvSpPr>
          <p:nvPr>
            <p:ph type="ftr" sz="quarter" idx="11"/>
          </p:nvPr>
        </p:nvSpPr>
        <p:spPr/>
        <p:txBody>
          <a:bodyPr/>
          <a:lstStyle/>
          <a:p>
            <a:r>
              <a:rPr lang="en-US"/>
              <a:t>IE6700 - Data Management for Analytics - Northeastern University</a:t>
            </a:r>
          </a:p>
        </p:txBody>
      </p:sp>
      <p:sp>
        <p:nvSpPr>
          <p:cNvPr id="9" name="Slide Number Placeholder 8">
            <a:extLst>
              <a:ext uri="{FF2B5EF4-FFF2-40B4-BE49-F238E27FC236}">
                <a16:creationId xmlns:a16="http://schemas.microsoft.com/office/drawing/2014/main" id="{D53164D5-AB8C-8D0F-7E96-188B153441AC}"/>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4079771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C304-5E77-4086-91D0-8936F9E23E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320BB6-BDB7-C625-04AC-6F65696DD770}"/>
              </a:ext>
            </a:extLst>
          </p:cNvPr>
          <p:cNvSpPr>
            <a:spLocks noGrp="1"/>
          </p:cNvSpPr>
          <p:nvPr>
            <p:ph type="dt" sz="half" idx="10"/>
          </p:nvPr>
        </p:nvSpPr>
        <p:spPr/>
        <p:txBody>
          <a:bodyPr/>
          <a:lstStyle/>
          <a:p>
            <a:fld id="{35533E79-4E29-4E76-9C7C-42221AD42D3B}" type="datetime1">
              <a:rPr lang="en-US" smtClean="0"/>
              <a:t>1/27/2023</a:t>
            </a:fld>
            <a:endParaRPr lang="en-US"/>
          </a:p>
        </p:txBody>
      </p:sp>
      <p:sp>
        <p:nvSpPr>
          <p:cNvPr id="4" name="Footer Placeholder 3">
            <a:extLst>
              <a:ext uri="{FF2B5EF4-FFF2-40B4-BE49-F238E27FC236}">
                <a16:creationId xmlns:a16="http://schemas.microsoft.com/office/drawing/2014/main" id="{2174E681-68C3-FE33-51CB-3C7C541D4C1B}"/>
              </a:ext>
            </a:extLst>
          </p:cNvPr>
          <p:cNvSpPr>
            <a:spLocks noGrp="1"/>
          </p:cNvSpPr>
          <p:nvPr>
            <p:ph type="ftr" sz="quarter" idx="11"/>
          </p:nvPr>
        </p:nvSpPr>
        <p:spPr/>
        <p:txBody>
          <a:bodyPr/>
          <a:lstStyle/>
          <a:p>
            <a:r>
              <a:rPr lang="en-US"/>
              <a:t>IE6700 - Data Management for Analytics - Northeastern University</a:t>
            </a:r>
          </a:p>
        </p:txBody>
      </p:sp>
      <p:sp>
        <p:nvSpPr>
          <p:cNvPr id="5" name="Slide Number Placeholder 4">
            <a:extLst>
              <a:ext uri="{FF2B5EF4-FFF2-40B4-BE49-F238E27FC236}">
                <a16:creationId xmlns:a16="http://schemas.microsoft.com/office/drawing/2014/main" id="{325F8706-9506-2515-651B-6E7EC513059D}"/>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2933551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1FA633-8236-216E-247C-2D6EA224B9F1}"/>
              </a:ext>
            </a:extLst>
          </p:cNvPr>
          <p:cNvSpPr>
            <a:spLocks noGrp="1"/>
          </p:cNvSpPr>
          <p:nvPr>
            <p:ph type="dt" sz="half" idx="10"/>
          </p:nvPr>
        </p:nvSpPr>
        <p:spPr/>
        <p:txBody>
          <a:bodyPr/>
          <a:lstStyle/>
          <a:p>
            <a:fld id="{C0707B07-B8D2-4561-884E-9F1C3CF05913}" type="datetime1">
              <a:rPr lang="en-US" smtClean="0"/>
              <a:t>1/27/2023</a:t>
            </a:fld>
            <a:endParaRPr lang="en-US"/>
          </a:p>
        </p:txBody>
      </p:sp>
      <p:sp>
        <p:nvSpPr>
          <p:cNvPr id="3" name="Footer Placeholder 2">
            <a:extLst>
              <a:ext uri="{FF2B5EF4-FFF2-40B4-BE49-F238E27FC236}">
                <a16:creationId xmlns:a16="http://schemas.microsoft.com/office/drawing/2014/main" id="{5DBC7BD6-2A25-387A-B4D6-0FA984D0A29C}"/>
              </a:ext>
            </a:extLst>
          </p:cNvPr>
          <p:cNvSpPr>
            <a:spLocks noGrp="1"/>
          </p:cNvSpPr>
          <p:nvPr>
            <p:ph type="ftr" sz="quarter" idx="11"/>
          </p:nvPr>
        </p:nvSpPr>
        <p:spPr/>
        <p:txBody>
          <a:bodyPr/>
          <a:lstStyle/>
          <a:p>
            <a:r>
              <a:rPr lang="en-US"/>
              <a:t>IE6700 - Data Management for Analytics - Northeastern University</a:t>
            </a:r>
          </a:p>
        </p:txBody>
      </p:sp>
      <p:sp>
        <p:nvSpPr>
          <p:cNvPr id="4" name="Slide Number Placeholder 3">
            <a:extLst>
              <a:ext uri="{FF2B5EF4-FFF2-40B4-BE49-F238E27FC236}">
                <a16:creationId xmlns:a16="http://schemas.microsoft.com/office/drawing/2014/main" id="{AA2F6AA7-0D89-E579-649E-B0C3DC772122}"/>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378664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03AA-2989-550E-F67F-023744F76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AA72E6-0A07-BA02-A900-31730C4B3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C477F6-72EC-E4D5-FCF4-57340A289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F19BDA-BF11-EBC5-00B6-991D6E24A710}"/>
              </a:ext>
            </a:extLst>
          </p:cNvPr>
          <p:cNvSpPr>
            <a:spLocks noGrp="1"/>
          </p:cNvSpPr>
          <p:nvPr>
            <p:ph type="dt" sz="half" idx="10"/>
          </p:nvPr>
        </p:nvSpPr>
        <p:spPr/>
        <p:txBody>
          <a:bodyPr/>
          <a:lstStyle/>
          <a:p>
            <a:fld id="{31B15427-BF74-466A-AAA7-48CE1045A808}" type="datetime1">
              <a:rPr lang="en-US" smtClean="0"/>
              <a:t>1/27/2023</a:t>
            </a:fld>
            <a:endParaRPr lang="en-US"/>
          </a:p>
        </p:txBody>
      </p:sp>
      <p:sp>
        <p:nvSpPr>
          <p:cNvPr id="6" name="Footer Placeholder 5">
            <a:extLst>
              <a:ext uri="{FF2B5EF4-FFF2-40B4-BE49-F238E27FC236}">
                <a16:creationId xmlns:a16="http://schemas.microsoft.com/office/drawing/2014/main" id="{217CC385-5C48-7812-2F44-537514BC07A5}"/>
              </a:ext>
            </a:extLst>
          </p:cNvPr>
          <p:cNvSpPr>
            <a:spLocks noGrp="1"/>
          </p:cNvSpPr>
          <p:nvPr>
            <p:ph type="ftr" sz="quarter" idx="11"/>
          </p:nvPr>
        </p:nvSpPr>
        <p:spPr/>
        <p:txBody>
          <a:bodyPr/>
          <a:lstStyle/>
          <a:p>
            <a:r>
              <a:rPr lang="en-US"/>
              <a:t>IE6700 - Data Management for Analytics - Northeastern University</a:t>
            </a:r>
          </a:p>
        </p:txBody>
      </p:sp>
      <p:sp>
        <p:nvSpPr>
          <p:cNvPr id="7" name="Slide Number Placeholder 6">
            <a:extLst>
              <a:ext uri="{FF2B5EF4-FFF2-40B4-BE49-F238E27FC236}">
                <a16:creationId xmlns:a16="http://schemas.microsoft.com/office/drawing/2014/main" id="{59C261A7-0B08-2AFE-0A65-0D6C085DB918}"/>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15246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7AD2-C36F-5261-7050-51694668A8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E244CC-5DCE-C556-5E3F-C3CFC38EF1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1AD5C-FD23-9754-A106-3AFD10546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509C3A-77CD-AC42-A180-138718C4F50D}"/>
              </a:ext>
            </a:extLst>
          </p:cNvPr>
          <p:cNvSpPr>
            <a:spLocks noGrp="1"/>
          </p:cNvSpPr>
          <p:nvPr>
            <p:ph type="dt" sz="half" idx="10"/>
          </p:nvPr>
        </p:nvSpPr>
        <p:spPr/>
        <p:txBody>
          <a:bodyPr/>
          <a:lstStyle/>
          <a:p>
            <a:fld id="{C81CD0D5-8E43-4A62-9394-35FEC1C4ABC9}" type="datetime1">
              <a:rPr lang="en-US" smtClean="0"/>
              <a:t>1/27/2023</a:t>
            </a:fld>
            <a:endParaRPr lang="en-US"/>
          </a:p>
        </p:txBody>
      </p:sp>
      <p:sp>
        <p:nvSpPr>
          <p:cNvPr id="6" name="Footer Placeholder 5">
            <a:extLst>
              <a:ext uri="{FF2B5EF4-FFF2-40B4-BE49-F238E27FC236}">
                <a16:creationId xmlns:a16="http://schemas.microsoft.com/office/drawing/2014/main" id="{A7E79812-3A95-6568-2C5B-38C7B24F2D83}"/>
              </a:ext>
            </a:extLst>
          </p:cNvPr>
          <p:cNvSpPr>
            <a:spLocks noGrp="1"/>
          </p:cNvSpPr>
          <p:nvPr>
            <p:ph type="ftr" sz="quarter" idx="11"/>
          </p:nvPr>
        </p:nvSpPr>
        <p:spPr/>
        <p:txBody>
          <a:bodyPr/>
          <a:lstStyle/>
          <a:p>
            <a:r>
              <a:rPr lang="en-US"/>
              <a:t>IE6700 - Data Management for Analytics - Northeastern University</a:t>
            </a:r>
          </a:p>
        </p:txBody>
      </p:sp>
      <p:sp>
        <p:nvSpPr>
          <p:cNvPr id="7" name="Slide Number Placeholder 6">
            <a:extLst>
              <a:ext uri="{FF2B5EF4-FFF2-40B4-BE49-F238E27FC236}">
                <a16:creationId xmlns:a16="http://schemas.microsoft.com/office/drawing/2014/main" id="{319F9490-7C70-DDAF-53FF-A43B20E6055D}"/>
              </a:ext>
            </a:extLst>
          </p:cNvPr>
          <p:cNvSpPr>
            <a:spLocks noGrp="1"/>
          </p:cNvSpPr>
          <p:nvPr>
            <p:ph type="sldNum" sz="quarter" idx="12"/>
          </p:nvPr>
        </p:nvSpPr>
        <p:spPr/>
        <p:txBody>
          <a:bodyPr/>
          <a:lstStyle/>
          <a:p>
            <a:fld id="{3AA3D483-C01E-4C26-8D64-86F5F27D0FFC}" type="slidenum">
              <a:rPr lang="en-US" smtClean="0"/>
              <a:t>‹#›</a:t>
            </a:fld>
            <a:endParaRPr lang="en-US"/>
          </a:p>
        </p:txBody>
      </p:sp>
    </p:spTree>
    <p:extLst>
      <p:ext uri="{BB962C8B-B14F-4D97-AF65-F5344CB8AC3E}">
        <p14:creationId xmlns:p14="http://schemas.microsoft.com/office/powerpoint/2010/main" val="163817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CD3A9-BB2D-BD6E-9DD5-7FF0B2D46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C84D00-65DB-9F1C-5299-F3910363BA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F07ED-05F6-956A-D8F6-59CE80071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6A8A2-782C-4D87-A4A2-E2CF0D5ADF98}" type="datetime1">
              <a:rPr lang="en-US" smtClean="0"/>
              <a:t>1/27/2023</a:t>
            </a:fld>
            <a:endParaRPr lang="en-US"/>
          </a:p>
        </p:txBody>
      </p:sp>
      <p:sp>
        <p:nvSpPr>
          <p:cNvPr id="5" name="Footer Placeholder 4">
            <a:extLst>
              <a:ext uri="{FF2B5EF4-FFF2-40B4-BE49-F238E27FC236}">
                <a16:creationId xmlns:a16="http://schemas.microsoft.com/office/drawing/2014/main" id="{3C3CBEDA-DAFF-B60D-71A4-C48A111F9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IE6700 - Data Management for Analytics - Northeastern University</a:t>
            </a:r>
          </a:p>
        </p:txBody>
      </p:sp>
      <p:sp>
        <p:nvSpPr>
          <p:cNvPr id="6" name="Slide Number Placeholder 5">
            <a:extLst>
              <a:ext uri="{FF2B5EF4-FFF2-40B4-BE49-F238E27FC236}">
                <a16:creationId xmlns:a16="http://schemas.microsoft.com/office/drawing/2014/main" id="{56477E02-7083-2725-C082-3A6A37A2F1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A3D483-C01E-4C26-8D64-86F5F27D0FFC}" type="slidenum">
              <a:rPr lang="en-US" smtClean="0"/>
              <a:t>‹#›</a:t>
            </a:fld>
            <a:endParaRPr lang="en-US"/>
          </a:p>
        </p:txBody>
      </p:sp>
      <p:sp>
        <p:nvSpPr>
          <p:cNvPr id="7" name="矩形 6">
            <a:extLst>
              <a:ext uri="{FF2B5EF4-FFF2-40B4-BE49-F238E27FC236}">
                <a16:creationId xmlns:a16="http://schemas.microsoft.com/office/drawing/2014/main" id="{DEC0CA9B-1BF0-49ED-E5A7-2DC7F7CC01C0}"/>
              </a:ext>
            </a:extLst>
          </p:cNvPr>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237660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651" r:id="rId1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3.xml"/><Relationship Id="rId5" Type="http://schemas.openxmlformats.org/officeDocument/2006/relationships/image" Target="../media/image22.jp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3.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3.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3.xml"/><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1895051" y="1509809"/>
            <a:ext cx="8417244" cy="5232755"/>
            <a:chOff x="2608" y="2230"/>
            <a:chExt cx="13145" cy="8461"/>
          </a:xfrm>
        </p:grpSpPr>
        <p:sp>
          <p:nvSpPr>
            <p:cNvPr id="230" name="文本框 229"/>
            <p:cNvSpPr txBox="1"/>
            <p:nvPr/>
          </p:nvSpPr>
          <p:spPr>
            <a:xfrm>
              <a:off x="2608" y="2230"/>
              <a:ext cx="13145" cy="2140"/>
            </a:xfrm>
            <a:prstGeom prst="rect">
              <a:avLst/>
            </a:prstGeom>
            <a:noFill/>
          </p:spPr>
          <p:txBody>
            <a:bodyPr wrap="square" rtlCol="0">
              <a:spAutoFit/>
            </a:bodyPr>
            <a:lstStyle/>
            <a:p>
              <a:pPr algn="ctr"/>
              <a:r>
                <a:rPr lang="en-IN" sz="4000" dirty="0" err="1">
                  <a:latin typeface="Century Gothic" panose="020B0502020202020204" pitchFamily="34" charset="0"/>
                </a:rPr>
                <a:t>FoodPro</a:t>
              </a:r>
              <a:r>
                <a:rPr lang="en-IN" sz="4000" dirty="0">
                  <a:latin typeface="Century Gothic" panose="020B0502020202020204" pitchFamily="34" charset="0"/>
                </a:rPr>
                <a:t> - Online food delivery database system &amp; analytics</a:t>
              </a:r>
            </a:p>
          </p:txBody>
        </p:sp>
        <p:sp>
          <p:nvSpPr>
            <p:cNvPr id="3" name="Text Box 2"/>
            <p:cNvSpPr txBox="1"/>
            <p:nvPr/>
          </p:nvSpPr>
          <p:spPr>
            <a:xfrm>
              <a:off x="5076" y="7854"/>
              <a:ext cx="8208" cy="2837"/>
            </a:xfrm>
            <a:prstGeom prst="rect">
              <a:avLst/>
            </a:prstGeom>
            <a:noFill/>
          </p:spPr>
          <p:txBody>
            <a:bodyPr wrap="square" rtlCol="0">
              <a:spAutoFit/>
            </a:bodyPr>
            <a:lstStyle/>
            <a:p>
              <a:pPr algn="ctr"/>
              <a:r>
                <a:rPr lang="en-IN" altLang="en-US" dirty="0">
                  <a:latin typeface="Century Gothic" panose="020B0502020202020204" pitchFamily="34" charset="0"/>
                  <a:cs typeface="Comic Sans MS" panose="030F0702030302020204" charset="0"/>
                </a:rPr>
                <a:t>By</a:t>
              </a:r>
            </a:p>
            <a:p>
              <a:pPr algn="ctr"/>
              <a:r>
                <a:rPr lang="en-IN" altLang="en-US" dirty="0">
                  <a:latin typeface="Century Gothic" panose="020B0502020202020204" pitchFamily="34" charset="0"/>
                  <a:cs typeface="Comic Sans MS" panose="030F0702030302020204" charset="0"/>
                </a:rPr>
                <a:t>Prajwal Srinivas </a:t>
              </a:r>
            </a:p>
            <a:p>
              <a:pPr algn="ctr"/>
              <a:r>
                <a:rPr lang="en-IN" altLang="en-US">
                  <a:latin typeface="Comic Sans MS" panose="030F0702030302020204" charset="0"/>
                  <a:cs typeface="Comic Sans MS" panose="030F0702030302020204" charset="0"/>
                </a:rPr>
                <a:t>                </a:t>
              </a:r>
              <a:endParaRPr lang="en-IN" altLang="en-US" dirty="0">
                <a:latin typeface="Comic Sans MS" panose="030F0702030302020204" charset="0"/>
                <a:cs typeface="Comic Sans MS" panose="030F0702030302020204" charset="0"/>
              </a:endParaRPr>
            </a:p>
            <a:p>
              <a:r>
                <a:rPr lang="en-IN" altLang="en-US" dirty="0">
                  <a:latin typeface="Comic Sans MS" panose="030F0702030302020204" charset="0"/>
                  <a:cs typeface="Comic Sans MS" panose="030F0702030302020204" charset="0"/>
                </a:rPr>
                <a:t>                              </a:t>
              </a:r>
            </a:p>
            <a:p>
              <a:endParaRPr lang="en-IN" altLang="en-US" dirty="0">
                <a:latin typeface="Comic Sans MS" panose="030F0702030302020204" charset="0"/>
                <a:cs typeface="Comic Sans MS" panose="030F0702030302020204" charset="0"/>
              </a:endParaRPr>
            </a:p>
            <a:p>
              <a:r>
                <a:rPr lang="en-IN" altLang="en-US" dirty="0">
                  <a:latin typeface="Comic Sans MS" panose="030F0702030302020204" charset="0"/>
                  <a:cs typeface="Comic Sans MS" panose="030F0702030302020204" charset="0"/>
                </a:rPr>
                <a:t>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pic>
        <p:nvPicPr>
          <p:cNvPr id="2" name="Picture 1">
            <a:extLst>
              <a:ext uri="{FF2B5EF4-FFF2-40B4-BE49-F238E27FC236}">
                <a16:creationId xmlns:a16="http://schemas.microsoft.com/office/drawing/2014/main" id="{6DADEAA4-3416-2CAB-1BEF-0BA6367EC910}"/>
              </a:ext>
            </a:extLst>
          </p:cNvPr>
          <p:cNvPicPr/>
          <p:nvPr/>
        </p:nvPicPr>
        <p:blipFill>
          <a:blip r:embed="rId2"/>
          <a:stretch>
            <a:fillRect/>
          </a:stretch>
        </p:blipFill>
        <p:spPr>
          <a:xfrm>
            <a:off x="1019513" y="1127500"/>
            <a:ext cx="4733925" cy="1352550"/>
          </a:xfrm>
          <a:prstGeom prst="rect">
            <a:avLst/>
          </a:prstGeom>
        </p:spPr>
      </p:pic>
      <p:pic>
        <p:nvPicPr>
          <p:cNvPr id="5" name="Picture 4">
            <a:extLst>
              <a:ext uri="{FF2B5EF4-FFF2-40B4-BE49-F238E27FC236}">
                <a16:creationId xmlns:a16="http://schemas.microsoft.com/office/drawing/2014/main" id="{FB0FBB0B-D92C-18B7-CC6E-03851E5B991D}"/>
              </a:ext>
            </a:extLst>
          </p:cNvPr>
          <p:cNvPicPr/>
          <p:nvPr/>
        </p:nvPicPr>
        <p:blipFill>
          <a:blip r:embed="rId3"/>
          <a:stretch>
            <a:fillRect/>
          </a:stretch>
        </p:blipFill>
        <p:spPr>
          <a:xfrm>
            <a:off x="5753438" y="1127501"/>
            <a:ext cx="2857500" cy="1352550"/>
          </a:xfrm>
          <a:prstGeom prst="rect">
            <a:avLst/>
          </a:prstGeom>
        </p:spPr>
      </p:pic>
      <p:sp>
        <p:nvSpPr>
          <p:cNvPr id="21" name="TextBox 20">
            <a:extLst>
              <a:ext uri="{FF2B5EF4-FFF2-40B4-BE49-F238E27FC236}">
                <a16:creationId xmlns:a16="http://schemas.microsoft.com/office/drawing/2014/main" id="{3AC2BBF9-38C9-9634-53B9-1D7C8E4604F8}"/>
              </a:ext>
            </a:extLst>
          </p:cNvPr>
          <p:cNvSpPr txBox="1"/>
          <p:nvPr/>
        </p:nvSpPr>
        <p:spPr>
          <a:xfrm>
            <a:off x="888070" y="2393989"/>
            <a:ext cx="10584814" cy="1036374"/>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Looks like the people preferred to order veg items by more than 100% than the second most ordered food category - non-veg. This could guide the restaurants in looking into adding more vegetarian options on their menu. It is also interesting to note that keto being a category which would be ordered by a niche group of people, sits high up along with non-veg and egg items. This could be an opportunity to come up with more specific diet focused meal plans (vegan/keto/lean) - because these orders are usually ordered by the same group of people in a periodic manner - this would help us in streamlining the delivery process as well, as we would be prepared with a clear schedule about the delivery. </a:t>
            </a:r>
          </a:p>
        </p:txBody>
      </p:sp>
      <p:sp>
        <p:nvSpPr>
          <p:cNvPr id="27" name="TextBox 26">
            <a:extLst>
              <a:ext uri="{FF2B5EF4-FFF2-40B4-BE49-F238E27FC236}">
                <a16:creationId xmlns:a16="http://schemas.microsoft.com/office/drawing/2014/main" id="{AE3A0193-6586-7A3F-B445-67845A6714CC}"/>
              </a:ext>
            </a:extLst>
          </p:cNvPr>
          <p:cNvSpPr txBox="1"/>
          <p:nvPr/>
        </p:nvSpPr>
        <p:spPr>
          <a:xfrm>
            <a:off x="821804" y="3302686"/>
            <a:ext cx="8382000" cy="465833"/>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8.Now, let’s check the revenue generated (by orders) split based on the day of the week </a:t>
            </a:r>
          </a:p>
          <a:p>
            <a:pPr marL="2349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First, we generate a CTE table to clean the order date column and get the day of the order </a:t>
            </a:r>
          </a:p>
        </p:txBody>
      </p:sp>
      <p:pic>
        <p:nvPicPr>
          <p:cNvPr id="28" name="Picture 27">
            <a:extLst>
              <a:ext uri="{FF2B5EF4-FFF2-40B4-BE49-F238E27FC236}">
                <a16:creationId xmlns:a16="http://schemas.microsoft.com/office/drawing/2014/main" id="{BCA0CACF-B4BF-70B7-FECA-6AA26C091421}"/>
              </a:ext>
            </a:extLst>
          </p:cNvPr>
          <p:cNvPicPr/>
          <p:nvPr/>
        </p:nvPicPr>
        <p:blipFill>
          <a:blip r:embed="rId4"/>
          <a:stretch>
            <a:fillRect/>
          </a:stretch>
        </p:blipFill>
        <p:spPr>
          <a:xfrm>
            <a:off x="983714" y="3731577"/>
            <a:ext cx="6120130" cy="2892425"/>
          </a:xfrm>
          <a:prstGeom prst="rect">
            <a:avLst/>
          </a:prstGeom>
        </p:spPr>
      </p:pic>
      <p:pic>
        <p:nvPicPr>
          <p:cNvPr id="30" name="Picture 29">
            <a:extLst>
              <a:ext uri="{FF2B5EF4-FFF2-40B4-BE49-F238E27FC236}">
                <a16:creationId xmlns:a16="http://schemas.microsoft.com/office/drawing/2014/main" id="{7A873EB9-C03E-352D-88F5-56ABE208E6D1}"/>
              </a:ext>
            </a:extLst>
          </p:cNvPr>
          <p:cNvPicPr/>
          <p:nvPr/>
        </p:nvPicPr>
        <p:blipFill>
          <a:blip r:embed="rId5"/>
          <a:stretch>
            <a:fillRect/>
          </a:stretch>
        </p:blipFill>
        <p:spPr>
          <a:xfrm>
            <a:off x="7103844" y="3731577"/>
            <a:ext cx="3596240" cy="1924050"/>
          </a:xfrm>
          <a:prstGeom prst="rect">
            <a:avLst/>
          </a:prstGeom>
        </p:spPr>
      </p:pic>
    </p:spTree>
    <p:extLst>
      <p:ext uri="{BB962C8B-B14F-4D97-AF65-F5344CB8AC3E}">
        <p14:creationId xmlns:p14="http://schemas.microsoft.com/office/powerpoint/2010/main" val="1464969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83714" y="1006601"/>
            <a:ext cx="6096000" cy="275653"/>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9.Now, let’s create a mini week-wise balance sheet and look at the revenue numbers </a:t>
            </a:r>
          </a:p>
        </p:txBody>
      </p:sp>
      <p:pic>
        <p:nvPicPr>
          <p:cNvPr id="19" name="Picture 18">
            <a:extLst>
              <a:ext uri="{FF2B5EF4-FFF2-40B4-BE49-F238E27FC236}">
                <a16:creationId xmlns:a16="http://schemas.microsoft.com/office/drawing/2014/main" id="{C79B9CE3-2069-F486-C2DC-30C5B7604507}"/>
              </a:ext>
            </a:extLst>
          </p:cNvPr>
          <p:cNvPicPr/>
          <p:nvPr/>
        </p:nvPicPr>
        <p:blipFill>
          <a:blip r:embed="rId2"/>
          <a:stretch>
            <a:fillRect/>
          </a:stretch>
        </p:blipFill>
        <p:spPr>
          <a:xfrm>
            <a:off x="1071946" y="1270511"/>
            <a:ext cx="6120130" cy="3506752"/>
          </a:xfrm>
          <a:prstGeom prst="rect">
            <a:avLst/>
          </a:prstGeom>
        </p:spPr>
      </p:pic>
      <p:pic>
        <p:nvPicPr>
          <p:cNvPr id="20" name="Picture 19">
            <a:extLst>
              <a:ext uri="{FF2B5EF4-FFF2-40B4-BE49-F238E27FC236}">
                <a16:creationId xmlns:a16="http://schemas.microsoft.com/office/drawing/2014/main" id="{C54A2647-42FC-255F-0A85-B830AAD694E4}"/>
              </a:ext>
            </a:extLst>
          </p:cNvPr>
          <p:cNvPicPr/>
          <p:nvPr/>
        </p:nvPicPr>
        <p:blipFill>
          <a:blip r:embed="rId3"/>
          <a:stretch>
            <a:fillRect/>
          </a:stretch>
        </p:blipFill>
        <p:spPr>
          <a:xfrm>
            <a:off x="1071946" y="4777263"/>
            <a:ext cx="5065328" cy="1727020"/>
          </a:xfrm>
          <a:prstGeom prst="rect">
            <a:avLst/>
          </a:prstGeom>
        </p:spPr>
      </p:pic>
    </p:spTree>
    <p:extLst>
      <p:ext uri="{BB962C8B-B14F-4D97-AF65-F5344CB8AC3E}">
        <p14:creationId xmlns:p14="http://schemas.microsoft.com/office/powerpoint/2010/main" val="402630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83714" y="1006601"/>
            <a:ext cx="10382118" cy="1241430"/>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The order value is the highest for the combined consecutive week 46/47, this could be attributed to the thanksgiving week festivities. With people travelling from different places, and staying home, more orders can be expected around the holidays. We can further think about providing some extra discount during the holiday season to boost sales of both the orders as well as the subscriptions plans. </a:t>
            </a:r>
          </a:p>
          <a:p>
            <a:pPr marL="0" marR="0" indent="0">
              <a:lnSpc>
                <a:spcPct val="107000"/>
              </a:lnSpc>
              <a:spcBef>
                <a:spcPts val="0"/>
              </a:spcBef>
              <a:spcAft>
                <a:spcPts val="0"/>
              </a:spcAft>
            </a:pPr>
            <a:endParaRPr lang="en-US" sz="1200" dirty="0">
              <a:solidFill>
                <a:srgbClr val="000000"/>
              </a:solidFill>
              <a:latin typeface="Calibri" panose="020F0502020204030204" pitchFamily="34" charset="0"/>
              <a:ea typeface="Calibri" panose="020F0502020204030204" pitchFamily="34" charset="0"/>
            </a:endParaRPr>
          </a:p>
          <a:p>
            <a:pPr marL="0" marR="0" indent="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Let's calculate the profit made on a weekly basis considering a flat profit margin of 14% (after deducting the operational cost, rest payments </a:t>
            </a:r>
            <a:r>
              <a:rPr lang="en-US" sz="1200" dirty="0" err="1">
                <a:solidFill>
                  <a:srgbClr val="000000"/>
                </a:solidFill>
                <a:effectLst/>
                <a:latin typeface="Calibri" panose="020F0502020204030204" pitchFamily="34" charset="0"/>
                <a:ea typeface="Calibri" panose="020F0502020204030204" pitchFamily="34" charset="0"/>
              </a:rPr>
              <a:t>etc</a:t>
            </a:r>
            <a:r>
              <a:rPr lang="en-US" sz="1200" dirty="0">
                <a:solidFill>
                  <a:srgbClr val="000000"/>
                </a:solidFill>
                <a:effectLst/>
                <a:latin typeface="Calibri" panose="020F0502020204030204" pitchFamily="34" charset="0"/>
                <a:ea typeface="Calibri" panose="020F0502020204030204" pitchFamily="34" charset="0"/>
              </a:rPr>
              <a:t> on the order value.  </a:t>
            </a:r>
          </a:p>
          <a:p>
            <a:pPr marR="37465" lvl="0" fontAlgn="base">
              <a:lnSpc>
                <a:spcPct val="103000"/>
              </a:lnSpc>
              <a:spcBef>
                <a:spcPts val="0"/>
              </a:spcBef>
              <a:spcAft>
                <a:spcPts val="15"/>
              </a:spcAft>
              <a:buClr>
                <a:srgbClr val="000000"/>
              </a:buClr>
              <a:buSzPts val="1100"/>
            </a:pPr>
            <a:endPar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215A652-5FC9-2672-881A-6AEBA246953C}"/>
              </a:ext>
            </a:extLst>
          </p:cNvPr>
          <p:cNvPicPr/>
          <p:nvPr/>
        </p:nvPicPr>
        <p:blipFill>
          <a:blip r:embed="rId2"/>
          <a:stretch>
            <a:fillRect/>
          </a:stretch>
        </p:blipFill>
        <p:spPr>
          <a:xfrm>
            <a:off x="1046714" y="1990599"/>
            <a:ext cx="6120130" cy="4702175"/>
          </a:xfrm>
          <a:prstGeom prst="rect">
            <a:avLst/>
          </a:prstGeom>
        </p:spPr>
      </p:pic>
    </p:spTree>
    <p:extLst>
      <p:ext uri="{BB962C8B-B14F-4D97-AF65-F5344CB8AC3E}">
        <p14:creationId xmlns:p14="http://schemas.microsoft.com/office/powerpoint/2010/main" val="400742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83714" y="2954990"/>
            <a:ext cx="10382118" cy="1233992"/>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Now, looking at the final profit values at a profit margin of 14%, we can clearly see that the </a:t>
            </a:r>
            <a:r>
              <a:rPr lang="en-US" sz="1200" dirty="0" err="1">
                <a:solidFill>
                  <a:srgbClr val="000000"/>
                </a:solidFill>
                <a:effectLst/>
                <a:latin typeface="Calibri" panose="020F0502020204030204" pitchFamily="34" charset="0"/>
                <a:ea typeface="Calibri" panose="020F0502020204030204" pitchFamily="34" charset="0"/>
              </a:rPr>
              <a:t>final_profit</a:t>
            </a:r>
            <a:r>
              <a:rPr lang="en-US" sz="1200" dirty="0">
                <a:solidFill>
                  <a:srgbClr val="000000"/>
                </a:solidFill>
                <a:effectLst/>
                <a:latin typeface="Calibri" panose="020F0502020204030204" pitchFamily="34" charset="0"/>
                <a:ea typeface="Calibri" panose="020F0502020204030204" pitchFamily="34" charset="0"/>
              </a:rPr>
              <a:t> per week is the highest for week 43, and a look at the profit percentages as a proportion of the </a:t>
            </a:r>
          </a:p>
          <a:p>
            <a:pPr marL="6350" marR="37465" indent="-6350">
              <a:lnSpc>
                <a:spcPct val="103000"/>
              </a:lnSpc>
              <a:spcBef>
                <a:spcPts val="0"/>
              </a:spcBef>
              <a:spcAft>
                <a:spcPts val="15"/>
              </a:spcAft>
            </a:pPr>
            <a:r>
              <a:rPr lang="en-US" sz="1200" dirty="0" err="1">
                <a:solidFill>
                  <a:srgbClr val="000000"/>
                </a:solidFill>
                <a:effectLst/>
                <a:latin typeface="Calibri" panose="020F0502020204030204" pitchFamily="34" charset="0"/>
                <a:ea typeface="Calibri" panose="020F0502020204030204" pitchFamily="34" charset="0"/>
              </a:rPr>
              <a:t>total_order_value</a:t>
            </a:r>
            <a:r>
              <a:rPr lang="en-US" sz="1200" dirty="0">
                <a:solidFill>
                  <a:srgbClr val="000000"/>
                </a:solidFill>
                <a:effectLst/>
                <a:latin typeface="Calibri" panose="020F0502020204030204" pitchFamily="34" charset="0"/>
                <a:ea typeface="Calibri" panose="020F0502020204030204" pitchFamily="34" charset="0"/>
              </a:rPr>
              <a:t>, we ca see that the profit % is highest for week 41, which can be attributed to the high number of gold subscriptions and the lesser discounts because fewer people were using the gold subscription discounts. </a:t>
            </a:r>
          </a:p>
          <a:p>
            <a:pPr marL="0" marR="0" indent="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 </a:t>
            </a:r>
          </a:p>
          <a:p>
            <a:pPr marR="37465" lvl="0" fontAlgn="base">
              <a:lnSpc>
                <a:spcPct val="103000"/>
              </a:lnSpc>
              <a:spcBef>
                <a:spcPts val="0"/>
              </a:spcBef>
              <a:spcAft>
                <a:spcPts val="15"/>
              </a:spcAft>
              <a:buClr>
                <a:srgbClr val="000000"/>
              </a:buClr>
              <a:buSzPts val="1100"/>
            </a:pPr>
            <a:endPar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B9CB77A-E6AF-A750-82BC-F36CD1D8C2B4}"/>
              </a:ext>
            </a:extLst>
          </p:cNvPr>
          <p:cNvPicPr/>
          <p:nvPr/>
        </p:nvPicPr>
        <p:blipFill>
          <a:blip r:embed="rId2"/>
          <a:stretch>
            <a:fillRect/>
          </a:stretch>
        </p:blipFill>
        <p:spPr>
          <a:xfrm>
            <a:off x="3844072" y="1253039"/>
            <a:ext cx="4503855" cy="1482725"/>
          </a:xfrm>
          <a:prstGeom prst="rect">
            <a:avLst/>
          </a:prstGeom>
        </p:spPr>
      </p:pic>
    </p:spTree>
    <p:extLst>
      <p:ext uri="{BB962C8B-B14F-4D97-AF65-F5344CB8AC3E}">
        <p14:creationId xmlns:p14="http://schemas.microsoft.com/office/powerpoint/2010/main" val="2103057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1360703"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NoSQL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04941" y="4821928"/>
            <a:ext cx="10382118" cy="465833"/>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From the above query, we get the most frequently ordered food item category, thus helping the restaurants about inventory stocking based on popularity of the food items, for example preparing for veg dishes early by making certain sauces and chopping certain vegetables, would ensure to quick TAT.</a:t>
            </a:r>
          </a:p>
        </p:txBody>
      </p:sp>
      <p:pic>
        <p:nvPicPr>
          <p:cNvPr id="5" name="Picture 4" descr="Graphical user interface, application&#10;&#10;Description automatically generated">
            <a:extLst>
              <a:ext uri="{FF2B5EF4-FFF2-40B4-BE49-F238E27FC236}">
                <a16:creationId xmlns:a16="http://schemas.microsoft.com/office/drawing/2014/main" id="{3FED07C9-528D-0AC7-A184-C11408AA3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979" y="1975202"/>
            <a:ext cx="5342021" cy="2085514"/>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DF354093-1381-8BC2-31B7-1831B94D94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999365"/>
            <a:ext cx="4981074" cy="2061351"/>
          </a:xfrm>
          <a:prstGeom prst="rect">
            <a:avLst/>
          </a:prstGeom>
        </p:spPr>
      </p:pic>
    </p:spTree>
    <p:extLst>
      <p:ext uri="{BB962C8B-B14F-4D97-AF65-F5344CB8AC3E}">
        <p14:creationId xmlns:p14="http://schemas.microsoft.com/office/powerpoint/2010/main" val="377917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1360703"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NoSQL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04941" y="4185394"/>
            <a:ext cx="10382118" cy="275653"/>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Here we are getting the dish having the highest value of calories</a:t>
            </a:r>
          </a:p>
        </p:txBody>
      </p:sp>
      <p:pic>
        <p:nvPicPr>
          <p:cNvPr id="6" name="Picture 5">
            <a:extLst>
              <a:ext uri="{FF2B5EF4-FFF2-40B4-BE49-F238E27FC236}">
                <a16:creationId xmlns:a16="http://schemas.microsoft.com/office/drawing/2014/main" id="{BE772139-1966-39C4-5A35-2134F9D3B35D}"/>
              </a:ext>
            </a:extLst>
          </p:cNvPr>
          <p:cNvPicPr>
            <a:picLocks noChangeAspect="1"/>
          </p:cNvPicPr>
          <p:nvPr/>
        </p:nvPicPr>
        <p:blipFill>
          <a:blip r:embed="rId2"/>
          <a:stretch>
            <a:fillRect/>
          </a:stretch>
        </p:blipFill>
        <p:spPr>
          <a:xfrm>
            <a:off x="344644" y="1602981"/>
            <a:ext cx="5507441" cy="2288898"/>
          </a:xfrm>
          <a:prstGeom prst="rect">
            <a:avLst/>
          </a:prstGeom>
        </p:spPr>
      </p:pic>
      <p:pic>
        <p:nvPicPr>
          <p:cNvPr id="21" name="Picture 20">
            <a:extLst>
              <a:ext uri="{FF2B5EF4-FFF2-40B4-BE49-F238E27FC236}">
                <a16:creationId xmlns:a16="http://schemas.microsoft.com/office/drawing/2014/main" id="{E18DB19F-F917-2C42-96EF-AF8D5E25D6EE}"/>
              </a:ext>
            </a:extLst>
          </p:cNvPr>
          <p:cNvPicPr>
            <a:picLocks noChangeAspect="1"/>
          </p:cNvPicPr>
          <p:nvPr/>
        </p:nvPicPr>
        <p:blipFill>
          <a:blip r:embed="rId3"/>
          <a:stretch>
            <a:fillRect/>
          </a:stretch>
        </p:blipFill>
        <p:spPr>
          <a:xfrm>
            <a:off x="5984696" y="2085959"/>
            <a:ext cx="5862660" cy="1173294"/>
          </a:xfrm>
          <a:prstGeom prst="rect">
            <a:avLst/>
          </a:prstGeom>
        </p:spPr>
      </p:pic>
    </p:spTree>
    <p:extLst>
      <p:ext uri="{BB962C8B-B14F-4D97-AF65-F5344CB8AC3E}">
        <p14:creationId xmlns:p14="http://schemas.microsoft.com/office/powerpoint/2010/main" val="164648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1360703" y="165226"/>
            <a:ext cx="10584815" cy="1323439"/>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NoSQL Queries – Aggregate Pipeline</a:t>
            </a:r>
          </a:p>
        </p:txBody>
      </p:sp>
      <p:grpSp>
        <p:nvGrpSpPr>
          <p:cNvPr id="3" name="组合 1"/>
          <p:cNvGrpSpPr/>
          <p:nvPr/>
        </p:nvGrpSpPr>
        <p:grpSpPr>
          <a:xfrm>
            <a:off x="1005729" y="165226"/>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94440601-4B66-8723-6B55-56FFA9E5A314}"/>
              </a:ext>
            </a:extLst>
          </p:cNvPr>
          <p:cNvSpPr txBox="1"/>
          <p:nvPr/>
        </p:nvSpPr>
        <p:spPr>
          <a:xfrm>
            <a:off x="904940" y="4770637"/>
            <a:ext cx="6237731" cy="846194"/>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Here we are creating a simple Aggregation pipeline; It calculates the count of the payment methods used, and the aggregate value of the amount paid, for order values of over 250. </a:t>
            </a:r>
          </a:p>
          <a:p>
            <a:pPr marR="37465" lvl="0" fontAlgn="base">
              <a:lnSpc>
                <a:spcPct val="103000"/>
              </a:lnSpc>
              <a:spcBef>
                <a:spcPts val="0"/>
              </a:spcBef>
              <a:spcAft>
                <a:spcPts val="15"/>
              </a:spcAft>
              <a:buClr>
                <a:srgbClr val="000000"/>
              </a:buClr>
              <a:buSzPts val="1100"/>
            </a:pPr>
            <a:endPar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endParaRPr>
          </a:p>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The first stage is the project stage where we select out the required keys/tuples</a:t>
            </a:r>
          </a:p>
        </p:txBody>
      </p:sp>
      <p:pic>
        <p:nvPicPr>
          <p:cNvPr id="5" name="Picture 4">
            <a:extLst>
              <a:ext uri="{FF2B5EF4-FFF2-40B4-BE49-F238E27FC236}">
                <a16:creationId xmlns:a16="http://schemas.microsoft.com/office/drawing/2014/main" id="{1704426C-9258-817A-1698-B7CB30A0A423}"/>
              </a:ext>
            </a:extLst>
          </p:cNvPr>
          <p:cNvPicPr>
            <a:picLocks noChangeAspect="1"/>
          </p:cNvPicPr>
          <p:nvPr/>
        </p:nvPicPr>
        <p:blipFill>
          <a:blip r:embed="rId2"/>
          <a:stretch>
            <a:fillRect/>
          </a:stretch>
        </p:blipFill>
        <p:spPr>
          <a:xfrm>
            <a:off x="858309" y="1746344"/>
            <a:ext cx="6330994" cy="2766614"/>
          </a:xfrm>
          <a:prstGeom prst="rect">
            <a:avLst/>
          </a:prstGeom>
        </p:spPr>
      </p:pic>
    </p:spTree>
    <p:extLst>
      <p:ext uri="{BB962C8B-B14F-4D97-AF65-F5344CB8AC3E}">
        <p14:creationId xmlns:p14="http://schemas.microsoft.com/office/powerpoint/2010/main" val="1109548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p:nvPr/>
        </p:nvSpPr>
        <p:spPr>
          <a:xfrm>
            <a:off x="1360703"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NoSQL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pic>
        <p:nvPicPr>
          <p:cNvPr id="6" name="Picture 5">
            <a:extLst>
              <a:ext uri="{FF2B5EF4-FFF2-40B4-BE49-F238E27FC236}">
                <a16:creationId xmlns:a16="http://schemas.microsoft.com/office/drawing/2014/main" id="{A1D81E6E-3D91-0FBE-8098-7B805A2BD259}"/>
              </a:ext>
            </a:extLst>
          </p:cNvPr>
          <p:cNvPicPr>
            <a:picLocks noChangeAspect="1"/>
          </p:cNvPicPr>
          <p:nvPr/>
        </p:nvPicPr>
        <p:blipFill>
          <a:blip r:embed="rId2"/>
          <a:stretch>
            <a:fillRect/>
          </a:stretch>
        </p:blipFill>
        <p:spPr>
          <a:xfrm>
            <a:off x="4779034" y="1156462"/>
            <a:ext cx="7067378" cy="1702152"/>
          </a:xfrm>
          <a:prstGeom prst="rect">
            <a:avLst/>
          </a:prstGeom>
        </p:spPr>
      </p:pic>
      <p:sp>
        <p:nvSpPr>
          <p:cNvPr id="19" name="TextBox 18">
            <a:extLst>
              <a:ext uri="{FF2B5EF4-FFF2-40B4-BE49-F238E27FC236}">
                <a16:creationId xmlns:a16="http://schemas.microsoft.com/office/drawing/2014/main" id="{161F36AA-9013-A02C-BCF6-79E1A760B671}"/>
              </a:ext>
            </a:extLst>
          </p:cNvPr>
          <p:cNvSpPr txBox="1"/>
          <p:nvPr/>
        </p:nvSpPr>
        <p:spPr>
          <a:xfrm>
            <a:off x="751250" y="1156462"/>
            <a:ext cx="3907765" cy="923330"/>
          </a:xfrm>
          <a:prstGeom prst="rect">
            <a:avLst/>
          </a:prstGeom>
          <a:noFill/>
        </p:spPr>
        <p:txBody>
          <a:bodyPr wrap="square" rtlCol="0">
            <a:spAutoFit/>
          </a:bodyPr>
          <a:lstStyle/>
          <a:p>
            <a:r>
              <a:rPr lang="en-IN" dirty="0"/>
              <a:t>The next stage is the match, where we filter out the order values greater than 250</a:t>
            </a:r>
            <a:endParaRPr lang="en-US" dirty="0"/>
          </a:p>
        </p:txBody>
      </p:sp>
      <p:pic>
        <p:nvPicPr>
          <p:cNvPr id="21" name="Picture 20">
            <a:extLst>
              <a:ext uri="{FF2B5EF4-FFF2-40B4-BE49-F238E27FC236}">
                <a16:creationId xmlns:a16="http://schemas.microsoft.com/office/drawing/2014/main" id="{661F7ED3-6D33-FEC1-0225-62F7F5CA01A5}"/>
              </a:ext>
            </a:extLst>
          </p:cNvPr>
          <p:cNvPicPr>
            <a:picLocks noChangeAspect="1"/>
          </p:cNvPicPr>
          <p:nvPr/>
        </p:nvPicPr>
        <p:blipFill>
          <a:blip r:embed="rId3"/>
          <a:stretch>
            <a:fillRect/>
          </a:stretch>
        </p:blipFill>
        <p:spPr>
          <a:xfrm>
            <a:off x="4779034" y="3260016"/>
            <a:ext cx="7067378" cy="2768248"/>
          </a:xfrm>
          <a:prstGeom prst="rect">
            <a:avLst/>
          </a:prstGeom>
        </p:spPr>
      </p:pic>
      <p:sp>
        <p:nvSpPr>
          <p:cNvPr id="22" name="TextBox 21">
            <a:extLst>
              <a:ext uri="{FF2B5EF4-FFF2-40B4-BE49-F238E27FC236}">
                <a16:creationId xmlns:a16="http://schemas.microsoft.com/office/drawing/2014/main" id="{7C64FBAD-E133-0F51-254D-49AE25E0C2BA}"/>
              </a:ext>
            </a:extLst>
          </p:cNvPr>
          <p:cNvSpPr txBox="1"/>
          <p:nvPr/>
        </p:nvSpPr>
        <p:spPr>
          <a:xfrm>
            <a:off x="767752" y="3260015"/>
            <a:ext cx="3821502" cy="3139321"/>
          </a:xfrm>
          <a:prstGeom prst="rect">
            <a:avLst/>
          </a:prstGeom>
          <a:noFill/>
        </p:spPr>
        <p:txBody>
          <a:bodyPr wrap="square" rtlCol="0">
            <a:spAutoFit/>
          </a:bodyPr>
          <a:lstStyle/>
          <a:p>
            <a:r>
              <a:rPr lang="en-IN" dirty="0"/>
              <a:t>The final two stages and the group and the sort where we group the key value pairs by the payment method to calculate the total amount and number of times each payment method is used. The sort stage sorts the output key value pair in descending order by the no of times a particular payment method was used and then the total amount paid using that particular payment method.</a:t>
            </a:r>
            <a:endParaRPr lang="en-US" dirty="0"/>
          </a:p>
        </p:txBody>
      </p:sp>
    </p:spTree>
    <p:extLst>
      <p:ext uri="{BB962C8B-B14F-4D97-AF65-F5344CB8AC3E}">
        <p14:creationId xmlns:p14="http://schemas.microsoft.com/office/powerpoint/2010/main" val="103664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64491F3B-AB87-B71F-84AC-A87EC7944E4E}"/>
              </a:ext>
            </a:extLst>
          </p:cNvPr>
          <p:cNvPicPr>
            <a:picLocks noChangeAspect="1"/>
          </p:cNvPicPr>
          <p:nvPr/>
        </p:nvPicPr>
        <p:blipFill>
          <a:blip r:embed="rId2"/>
          <a:stretch>
            <a:fillRect/>
          </a:stretch>
        </p:blipFill>
        <p:spPr>
          <a:xfrm>
            <a:off x="3170889" y="1384378"/>
            <a:ext cx="4786036" cy="5017628"/>
          </a:xfrm>
          <a:prstGeom prst="rect">
            <a:avLst/>
          </a:prstGeom>
        </p:spPr>
      </p:pic>
    </p:spTree>
    <p:extLst>
      <p:ext uri="{BB962C8B-B14F-4D97-AF65-F5344CB8AC3E}">
        <p14:creationId xmlns:p14="http://schemas.microsoft.com/office/powerpoint/2010/main" val="3813471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9" name="Picture 18">
            <a:extLst>
              <a:ext uri="{FF2B5EF4-FFF2-40B4-BE49-F238E27FC236}">
                <a16:creationId xmlns:a16="http://schemas.microsoft.com/office/drawing/2014/main" id="{303BEAC5-549F-6574-5672-6D0376F1A2C3}"/>
              </a:ext>
            </a:extLst>
          </p:cNvPr>
          <p:cNvPicPr>
            <a:picLocks noChangeAspect="1"/>
          </p:cNvPicPr>
          <p:nvPr/>
        </p:nvPicPr>
        <p:blipFill>
          <a:blip r:embed="rId2"/>
          <a:stretch>
            <a:fillRect/>
          </a:stretch>
        </p:blipFill>
        <p:spPr>
          <a:xfrm>
            <a:off x="649103" y="1337726"/>
            <a:ext cx="6425466" cy="4918747"/>
          </a:xfrm>
          <a:prstGeom prst="rect">
            <a:avLst/>
          </a:prstGeom>
        </p:spPr>
      </p:pic>
      <p:pic>
        <p:nvPicPr>
          <p:cNvPr id="21" name="Picture 20">
            <a:extLst>
              <a:ext uri="{FF2B5EF4-FFF2-40B4-BE49-F238E27FC236}">
                <a16:creationId xmlns:a16="http://schemas.microsoft.com/office/drawing/2014/main" id="{68DF3507-1851-DC6F-4932-E00DF6A5D298}"/>
              </a:ext>
            </a:extLst>
          </p:cNvPr>
          <p:cNvPicPr>
            <a:picLocks noChangeAspect="1"/>
          </p:cNvPicPr>
          <p:nvPr/>
        </p:nvPicPr>
        <p:blipFill>
          <a:blip r:embed="rId3"/>
          <a:stretch>
            <a:fillRect/>
          </a:stretch>
        </p:blipFill>
        <p:spPr>
          <a:xfrm>
            <a:off x="7285953" y="1809026"/>
            <a:ext cx="4392629" cy="3976146"/>
          </a:xfrm>
          <a:prstGeom prst="rect">
            <a:avLst/>
          </a:prstGeom>
        </p:spPr>
      </p:pic>
    </p:spTree>
    <p:extLst>
      <p:ext uri="{BB962C8B-B14F-4D97-AF65-F5344CB8AC3E}">
        <p14:creationId xmlns:p14="http://schemas.microsoft.com/office/powerpoint/2010/main" val="639005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2824058" y="255161"/>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102"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3"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4"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5"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6"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7"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8"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9"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4"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5"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6"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64" name="文本框 63"/>
          <p:cNvSpPr txBox="1"/>
          <p:nvPr/>
        </p:nvSpPr>
        <p:spPr>
          <a:xfrm>
            <a:off x="4136575" y="380999"/>
            <a:ext cx="3912235" cy="1322070"/>
          </a:xfrm>
          <a:prstGeom prst="rect">
            <a:avLst/>
          </a:prstGeom>
          <a:noFill/>
        </p:spPr>
        <p:txBody>
          <a:bodyPr wrap="square" rtlCol="0">
            <a:spAutoFit/>
          </a:bodyPr>
          <a:lstStyle/>
          <a:p>
            <a:pPr algn="ctr"/>
            <a:r>
              <a:rPr lang="en-IN" altLang="zh-CN" sz="4000" dirty="0">
                <a:solidFill>
                  <a:schemeClr val="tx1">
                    <a:lumMod val="75000"/>
                    <a:lumOff val="25000"/>
                  </a:schemeClr>
                </a:solidFill>
                <a:effectLst>
                  <a:outerShdw blurRad="38100" dist="38100" dir="2700000" algn="tl">
                    <a:srgbClr val="000000">
                      <a:alpha val="43137"/>
                    </a:srgbClr>
                  </a:outerShdw>
                </a:effectLst>
                <a:latin typeface="Century Gothic" panose="020B0502020202020204" pitchFamily="34" charset="0"/>
                <a:ea typeface="冬青黑体简体中文 W6" panose="020B0600000000000000" pitchFamily="34" charset="-122"/>
                <a:cs typeface="Century Gothic" panose="020B0502020202020204" pitchFamily="34" charset="0"/>
              </a:rPr>
              <a:t>INTRODUCTION</a:t>
            </a:r>
          </a:p>
          <a:p>
            <a:pPr algn="ctr"/>
            <a:endParaRPr lang="en-IN" altLang="zh-CN" sz="4000" dirty="0">
              <a:solidFill>
                <a:schemeClr val="tx1">
                  <a:lumMod val="75000"/>
                  <a:lumOff val="25000"/>
                </a:schemeClr>
              </a:solidFill>
              <a:effectLst>
                <a:outerShdw blurRad="38100" dist="38100" dir="2700000" algn="tl">
                  <a:srgbClr val="000000">
                    <a:alpha val="43137"/>
                  </a:srgbClr>
                </a:outerShdw>
              </a:effectLst>
              <a:latin typeface="Century Gothic" panose="020B0502020202020204" pitchFamily="34" charset="0"/>
              <a:ea typeface="冬青黑体简体中文 W6" panose="020B0600000000000000" pitchFamily="34" charset="-122"/>
              <a:cs typeface="Century Gothic" panose="020B0502020202020204" pitchFamily="34" charset="0"/>
            </a:endParaRPr>
          </a:p>
        </p:txBody>
      </p:sp>
      <p:sp>
        <p:nvSpPr>
          <p:cNvPr id="3" name="Text Box 2"/>
          <p:cNvSpPr txBox="1"/>
          <p:nvPr/>
        </p:nvSpPr>
        <p:spPr>
          <a:xfrm>
            <a:off x="1090896" y="1377820"/>
            <a:ext cx="9577070" cy="6463308"/>
          </a:xfrm>
          <a:prstGeom prst="rect">
            <a:avLst/>
          </a:prstGeom>
          <a:noFill/>
        </p:spPr>
        <p:txBody>
          <a:bodyPr wrap="square" rtlCol="0">
            <a:spAutoFit/>
          </a:bodyPr>
          <a:lstStyle/>
          <a:p>
            <a:pPr marL="285750" indent="-285750" algn="ctr">
              <a:buClr>
                <a:srgbClr val="0D0D0D"/>
              </a:buClr>
              <a:buFont typeface="Wingdings" panose="05000000000000000000" charset="0"/>
              <a:buChar char="Ø"/>
            </a:pPr>
            <a:r>
              <a:rPr lang="en-US" dirty="0" err="1"/>
              <a:t>FoodPro</a:t>
            </a:r>
            <a:r>
              <a:rPr lang="en-US" dirty="0"/>
              <a:t> is an application where users can order food from various restaurants. For users to be able to use the application and place orders, they must create an account on the application with their email and an address; post which each accounts given a unique </a:t>
            </a:r>
            <a:r>
              <a:rPr lang="en-US" dirty="0" err="1"/>
              <a:t>account_id</a:t>
            </a:r>
            <a:r>
              <a:rPr lang="en-US" dirty="0"/>
              <a:t>. After that the users are given two options regarding their account type, </a:t>
            </a:r>
          </a:p>
          <a:p>
            <a:pPr algn="ctr">
              <a:buClr>
                <a:srgbClr val="0D0D0D"/>
              </a:buClr>
            </a:pPr>
            <a:r>
              <a:rPr lang="en-US" dirty="0"/>
              <a:t>     1. Free Account </a:t>
            </a:r>
          </a:p>
          <a:p>
            <a:pPr algn="ctr">
              <a:buClr>
                <a:srgbClr val="0D0D0D"/>
              </a:buClr>
            </a:pPr>
            <a:r>
              <a:rPr lang="en-US" dirty="0"/>
              <a:t>     2. Gold Account </a:t>
            </a:r>
          </a:p>
          <a:p>
            <a:pPr marL="285750" indent="-285750" algn="ctr">
              <a:buClr>
                <a:srgbClr val="0D0D0D"/>
              </a:buClr>
              <a:buFont typeface="Wingdings" panose="05000000000000000000" charset="0"/>
              <a:buChar char="Ø"/>
            </a:pPr>
            <a:r>
              <a:rPr lang="en-US" dirty="0"/>
              <a:t>For a Gold Account, a user must pay a subscription fee, post which they get access to discounts for a period of 100 days. The different subscription options are gold, </a:t>
            </a:r>
            <a:r>
              <a:rPr lang="en-US" dirty="0" err="1"/>
              <a:t>gold_plus</a:t>
            </a:r>
            <a:r>
              <a:rPr lang="en-US" dirty="0"/>
              <a:t> and </a:t>
            </a:r>
            <a:r>
              <a:rPr lang="en-US" dirty="0" err="1"/>
              <a:t>gold_pro</a:t>
            </a:r>
            <a:r>
              <a:rPr lang="en-US" dirty="0"/>
              <a:t>. The users get to choose various restaurants, where every restaurant has a unique </a:t>
            </a:r>
            <a:r>
              <a:rPr lang="en-US" dirty="0" err="1"/>
              <a:t>restaurant_id</a:t>
            </a:r>
            <a:r>
              <a:rPr lang="en-US" dirty="0"/>
              <a:t>; after choosing the restaurant the user selects the items to order from the restaurant menu. Every menu has a unique </a:t>
            </a:r>
            <a:r>
              <a:rPr lang="en-US" dirty="0" err="1"/>
              <a:t>menu_id</a:t>
            </a:r>
            <a:r>
              <a:rPr lang="en-US" dirty="0"/>
              <a:t> and different </a:t>
            </a:r>
            <a:r>
              <a:rPr lang="en-US" dirty="0" err="1"/>
              <a:t>course_names</a:t>
            </a:r>
            <a:r>
              <a:rPr lang="en-US" dirty="0"/>
              <a:t>. The order placed by the user account is assigned to delivery agent who would deliver the order. The delivery agent has a unique </a:t>
            </a:r>
            <a:r>
              <a:rPr lang="en-US" dirty="0" err="1"/>
              <a:t>agent_id</a:t>
            </a:r>
            <a:r>
              <a:rPr lang="en-US" dirty="0"/>
              <a:t> and is given order details and user address to fulfil the order. The focus of this project is to effectively maintain the order management system and subsequently decide on an optimization of assignment of delivery agents across the cities. It would also aid the restaurant decide on the inventory for the popular dishes and understand the preferences of the user better. The analysis would help in producing optimal locations for opening new restaurant's branches. It would also help understand the customer demography better, and appropriately produce effective campaigns for selling the gold subscription plans and effectively increase sales/orders.</a:t>
            </a:r>
            <a:endParaRPr lang="en-IN" altLang="en-US" dirty="0">
              <a:latin typeface="Microsoft New Tai Lue" panose="020B0502040204020203" charset="0"/>
              <a:cs typeface="Microsoft New Tai Lue" panose="020B0502040204020203" charset="0"/>
            </a:endParaRPr>
          </a:p>
          <a:p>
            <a:pPr marL="285750" indent="-285750" algn="ctr">
              <a:buClr>
                <a:srgbClr val="0D0D0D"/>
              </a:buClr>
              <a:buFont typeface="Wingdings" panose="05000000000000000000" charset="0"/>
              <a:buChar char="Ø"/>
            </a:pPr>
            <a:endParaRPr lang="en-IN" altLang="en-US" dirty="0">
              <a:latin typeface="Microsoft New Tai Lue" panose="020B0502040204020203" charset="0"/>
              <a:cs typeface="Microsoft New Tai Lue" panose="020B0502040204020203" charset="0"/>
            </a:endParaRPr>
          </a:p>
          <a:p>
            <a:pPr marL="285750" indent="-285750" algn="ctr">
              <a:buClr>
                <a:srgbClr val="0D0D0D"/>
              </a:buClr>
              <a:buFont typeface="Wingdings" panose="05000000000000000000" charset="0"/>
              <a:buChar char="Ø"/>
            </a:pPr>
            <a:endParaRPr lang="en-IN" altLang="en-US" dirty="0">
              <a:latin typeface="Microsoft New Tai Lue" panose="020B0502040204020203" charset="0"/>
              <a:cs typeface="Microsoft New Tai Lue" panose="020B0502040204020203" charset="0"/>
            </a:endParaRPr>
          </a:p>
          <a:p>
            <a:pPr marL="285750" indent="-285750" algn="ctr">
              <a:buClr>
                <a:srgbClr val="0D0D0D"/>
              </a:buClr>
              <a:buFont typeface="Wingdings" panose="05000000000000000000" charset="0"/>
              <a:buChar char="Ø"/>
            </a:pPr>
            <a:endParaRPr lang="en-IN" altLang="en-US" dirty="0">
              <a:latin typeface="Microsoft New Tai Lue" panose="020B0502040204020203" charset="0"/>
              <a:cs typeface="Microsoft New Tai Lue" panose="020B0502040204020203" charset="0"/>
            </a:endParaRPr>
          </a:p>
          <a:p>
            <a:pPr indent="0" algn="ctr">
              <a:buClr>
                <a:srgbClr val="0D0D0D"/>
              </a:buClr>
              <a:buFont typeface="Wingdings" panose="05000000000000000000" charset="0"/>
              <a:buNone/>
            </a:pPr>
            <a:endParaRPr lang="en-IN" altLang="en-US" dirty="0">
              <a:latin typeface="Microsoft New Tai Lue" panose="020B0502040204020203" charset="0"/>
              <a:cs typeface="Microsoft New Tai Lue"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D6B29F5D-E519-4A08-BCCC-375A4FEDEE80}"/>
              </a:ext>
            </a:extLst>
          </p:cNvPr>
          <p:cNvPicPr>
            <a:picLocks noChangeAspect="1"/>
          </p:cNvPicPr>
          <p:nvPr/>
        </p:nvPicPr>
        <p:blipFill>
          <a:blip r:embed="rId2"/>
          <a:stretch>
            <a:fillRect/>
          </a:stretch>
        </p:blipFill>
        <p:spPr>
          <a:xfrm>
            <a:off x="3969836" y="1368733"/>
            <a:ext cx="4252328" cy="3701301"/>
          </a:xfrm>
          <a:prstGeom prst="rect">
            <a:avLst/>
          </a:prstGeom>
        </p:spPr>
      </p:pic>
      <p:sp>
        <p:nvSpPr>
          <p:cNvPr id="20" name="TextBox 19">
            <a:extLst>
              <a:ext uri="{FF2B5EF4-FFF2-40B4-BE49-F238E27FC236}">
                <a16:creationId xmlns:a16="http://schemas.microsoft.com/office/drawing/2014/main" id="{1C2B6EAA-CD7A-2B5E-759E-77B64D7F3F96}"/>
              </a:ext>
            </a:extLst>
          </p:cNvPr>
          <p:cNvSpPr txBox="1"/>
          <p:nvPr/>
        </p:nvSpPr>
        <p:spPr>
          <a:xfrm>
            <a:off x="3657145" y="5124659"/>
            <a:ext cx="6537158" cy="276999"/>
          </a:xfrm>
          <a:prstGeom prst="rect">
            <a:avLst/>
          </a:prstGeom>
          <a:noFill/>
        </p:spPr>
        <p:txBody>
          <a:bodyPr wrap="square" rtlCol="0">
            <a:spAutoFit/>
          </a:bodyPr>
          <a:lstStyle/>
          <a:p>
            <a:r>
              <a:rPr lang="en-US" sz="1200" b="0" i="0" dirty="0">
                <a:effectLst/>
              </a:rPr>
              <a:t>The gold subscription plan users show lesser variations in their order ranges.</a:t>
            </a:r>
            <a:endParaRPr lang="en-US" sz="1200" dirty="0"/>
          </a:p>
        </p:txBody>
      </p:sp>
    </p:spTree>
    <p:extLst>
      <p:ext uri="{BB962C8B-B14F-4D97-AF65-F5344CB8AC3E}">
        <p14:creationId xmlns:p14="http://schemas.microsoft.com/office/powerpoint/2010/main" val="3316176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20" name="TextBox 19">
            <a:extLst>
              <a:ext uri="{FF2B5EF4-FFF2-40B4-BE49-F238E27FC236}">
                <a16:creationId xmlns:a16="http://schemas.microsoft.com/office/drawing/2014/main" id="{1C2B6EAA-CD7A-2B5E-759E-77B64D7F3F96}"/>
              </a:ext>
            </a:extLst>
          </p:cNvPr>
          <p:cNvSpPr txBox="1"/>
          <p:nvPr/>
        </p:nvSpPr>
        <p:spPr>
          <a:xfrm>
            <a:off x="866272" y="1477172"/>
            <a:ext cx="6537158" cy="461665"/>
          </a:xfrm>
          <a:prstGeom prst="rect">
            <a:avLst/>
          </a:prstGeom>
          <a:noFill/>
        </p:spPr>
        <p:txBody>
          <a:bodyPr wrap="square" rtlCol="0">
            <a:spAutoFit/>
          </a:bodyPr>
          <a:lstStyle/>
          <a:p>
            <a:r>
              <a:rPr lang="en-US" sz="1200" dirty="0">
                <a:sym typeface="Wingdings" panose="05000000000000000000" pitchFamily="2" charset="2"/>
              </a:rPr>
              <a:t></a:t>
            </a:r>
            <a:r>
              <a:rPr lang="en-US" sz="1200" b="0" dirty="0">
                <a:effectLst/>
              </a:rPr>
              <a:t>Now, lets look at the different dishes offered and the number of times they were ordered</a:t>
            </a:r>
          </a:p>
          <a:p>
            <a:endParaRPr lang="en-US" sz="1200" dirty="0"/>
          </a:p>
        </p:txBody>
      </p:sp>
      <p:pic>
        <p:nvPicPr>
          <p:cNvPr id="19" name="Picture 18">
            <a:extLst>
              <a:ext uri="{FF2B5EF4-FFF2-40B4-BE49-F238E27FC236}">
                <a16:creationId xmlns:a16="http://schemas.microsoft.com/office/drawing/2014/main" id="{FD737775-4CD5-2EE9-DEAB-C05099D746AD}"/>
              </a:ext>
            </a:extLst>
          </p:cNvPr>
          <p:cNvPicPr>
            <a:picLocks noChangeAspect="1"/>
          </p:cNvPicPr>
          <p:nvPr/>
        </p:nvPicPr>
        <p:blipFill>
          <a:blip r:embed="rId2"/>
          <a:stretch>
            <a:fillRect/>
          </a:stretch>
        </p:blipFill>
        <p:spPr>
          <a:xfrm>
            <a:off x="964959" y="1772653"/>
            <a:ext cx="7168389" cy="3962400"/>
          </a:xfrm>
          <a:prstGeom prst="rect">
            <a:avLst/>
          </a:prstGeom>
        </p:spPr>
      </p:pic>
      <p:pic>
        <p:nvPicPr>
          <p:cNvPr id="22" name="Picture 21">
            <a:extLst>
              <a:ext uri="{FF2B5EF4-FFF2-40B4-BE49-F238E27FC236}">
                <a16:creationId xmlns:a16="http://schemas.microsoft.com/office/drawing/2014/main" id="{208D5939-2735-D0E6-5BE6-93D0B515B083}"/>
              </a:ext>
            </a:extLst>
          </p:cNvPr>
          <p:cNvPicPr>
            <a:picLocks noChangeAspect="1"/>
          </p:cNvPicPr>
          <p:nvPr/>
        </p:nvPicPr>
        <p:blipFill>
          <a:blip r:embed="rId3"/>
          <a:stretch>
            <a:fillRect/>
          </a:stretch>
        </p:blipFill>
        <p:spPr>
          <a:xfrm>
            <a:off x="8133346" y="1772653"/>
            <a:ext cx="3524916" cy="2970397"/>
          </a:xfrm>
          <a:prstGeom prst="rect">
            <a:avLst/>
          </a:prstGeom>
        </p:spPr>
      </p:pic>
    </p:spTree>
    <p:extLst>
      <p:ext uri="{BB962C8B-B14F-4D97-AF65-F5344CB8AC3E}">
        <p14:creationId xmlns:p14="http://schemas.microsoft.com/office/powerpoint/2010/main" val="2250492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09277427-E757-241B-CB2F-15C1EB9B724F}"/>
              </a:ext>
            </a:extLst>
          </p:cNvPr>
          <p:cNvPicPr>
            <a:picLocks noChangeAspect="1"/>
          </p:cNvPicPr>
          <p:nvPr/>
        </p:nvPicPr>
        <p:blipFill>
          <a:blip r:embed="rId2"/>
          <a:stretch>
            <a:fillRect/>
          </a:stretch>
        </p:blipFill>
        <p:spPr>
          <a:xfrm>
            <a:off x="3290220" y="1455390"/>
            <a:ext cx="4945809" cy="4374259"/>
          </a:xfrm>
          <a:prstGeom prst="rect">
            <a:avLst/>
          </a:prstGeom>
        </p:spPr>
      </p:pic>
    </p:spTree>
    <p:extLst>
      <p:ext uri="{BB962C8B-B14F-4D97-AF65-F5344CB8AC3E}">
        <p14:creationId xmlns:p14="http://schemas.microsoft.com/office/powerpoint/2010/main" val="2712190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9" name="Picture 18">
            <a:extLst>
              <a:ext uri="{FF2B5EF4-FFF2-40B4-BE49-F238E27FC236}">
                <a16:creationId xmlns:a16="http://schemas.microsoft.com/office/drawing/2014/main" id="{A53C7EEB-A7BE-ABC7-CD0B-C61CA761B761}"/>
              </a:ext>
            </a:extLst>
          </p:cNvPr>
          <p:cNvPicPr>
            <a:picLocks noChangeAspect="1"/>
          </p:cNvPicPr>
          <p:nvPr/>
        </p:nvPicPr>
        <p:blipFill>
          <a:blip r:embed="rId2"/>
          <a:stretch>
            <a:fillRect/>
          </a:stretch>
        </p:blipFill>
        <p:spPr>
          <a:xfrm>
            <a:off x="2536969" y="1311844"/>
            <a:ext cx="6475929" cy="3597040"/>
          </a:xfrm>
          <a:prstGeom prst="rect">
            <a:avLst/>
          </a:prstGeom>
        </p:spPr>
      </p:pic>
      <p:sp>
        <p:nvSpPr>
          <p:cNvPr id="21" name="TextBox 20">
            <a:extLst>
              <a:ext uri="{FF2B5EF4-FFF2-40B4-BE49-F238E27FC236}">
                <a16:creationId xmlns:a16="http://schemas.microsoft.com/office/drawing/2014/main" id="{325C3CC8-105D-196C-DDA8-9A67E97AFBBA}"/>
              </a:ext>
            </a:extLst>
          </p:cNvPr>
          <p:cNvSpPr txBox="1"/>
          <p:nvPr/>
        </p:nvSpPr>
        <p:spPr>
          <a:xfrm>
            <a:off x="1649996" y="4948976"/>
            <a:ext cx="9346867" cy="830997"/>
          </a:xfrm>
          <a:prstGeom prst="rect">
            <a:avLst/>
          </a:prstGeom>
          <a:noFill/>
        </p:spPr>
        <p:txBody>
          <a:bodyPr wrap="square">
            <a:spAutoFit/>
          </a:bodyPr>
          <a:lstStyle/>
          <a:p>
            <a:r>
              <a:rPr lang="en-US" sz="1200" b="0" i="0" dirty="0">
                <a:effectLst/>
              </a:rPr>
              <a:t>Spaghetti with meatballs, French fries, Paneer Pesto, Veg Pizza, Diet Coke are the top 5 items that ordered by the users; the restaurants can be guided to increase the inventory needed to fulfill the above orders. Also, interesting to note that 3 out of the top 5 most ordered items are fast food. Therefore, we can guide the restaurant to revamp the menu items to include more fast food, as they are the most selling and they ideally have higher margins and shorter cooking time.</a:t>
            </a:r>
            <a:endParaRPr lang="en-US" sz="1200" dirty="0"/>
          </a:p>
        </p:txBody>
      </p:sp>
    </p:spTree>
    <p:extLst>
      <p:ext uri="{BB962C8B-B14F-4D97-AF65-F5344CB8AC3E}">
        <p14:creationId xmlns:p14="http://schemas.microsoft.com/office/powerpoint/2010/main" val="126308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920E116D-7E2D-9475-7809-2ED4E3E09A48}"/>
              </a:ext>
            </a:extLst>
          </p:cNvPr>
          <p:cNvPicPr>
            <a:picLocks noChangeAspect="1"/>
          </p:cNvPicPr>
          <p:nvPr/>
        </p:nvPicPr>
        <p:blipFill>
          <a:blip r:embed="rId2"/>
          <a:stretch>
            <a:fillRect/>
          </a:stretch>
        </p:blipFill>
        <p:spPr>
          <a:xfrm>
            <a:off x="2536969" y="1337726"/>
            <a:ext cx="6911939" cy="4915326"/>
          </a:xfrm>
          <a:prstGeom prst="rect">
            <a:avLst/>
          </a:prstGeom>
        </p:spPr>
      </p:pic>
    </p:spTree>
    <p:extLst>
      <p:ext uri="{BB962C8B-B14F-4D97-AF65-F5344CB8AC3E}">
        <p14:creationId xmlns:p14="http://schemas.microsoft.com/office/powerpoint/2010/main" val="107350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9" name="Picture 18">
            <a:extLst>
              <a:ext uri="{FF2B5EF4-FFF2-40B4-BE49-F238E27FC236}">
                <a16:creationId xmlns:a16="http://schemas.microsoft.com/office/drawing/2014/main" id="{D610DBFA-A160-67C3-4C36-AC82B18A841B}"/>
              </a:ext>
            </a:extLst>
          </p:cNvPr>
          <p:cNvPicPr>
            <a:picLocks noChangeAspect="1"/>
          </p:cNvPicPr>
          <p:nvPr/>
        </p:nvPicPr>
        <p:blipFill>
          <a:blip r:embed="rId2"/>
          <a:stretch>
            <a:fillRect/>
          </a:stretch>
        </p:blipFill>
        <p:spPr>
          <a:xfrm>
            <a:off x="2237870" y="1337726"/>
            <a:ext cx="7543495" cy="4414459"/>
          </a:xfrm>
          <a:prstGeom prst="rect">
            <a:avLst/>
          </a:prstGeom>
        </p:spPr>
      </p:pic>
    </p:spTree>
    <p:extLst>
      <p:ext uri="{BB962C8B-B14F-4D97-AF65-F5344CB8AC3E}">
        <p14:creationId xmlns:p14="http://schemas.microsoft.com/office/powerpoint/2010/main" val="393751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50724F09-B842-E932-DC93-C0D81627EA4F}"/>
              </a:ext>
            </a:extLst>
          </p:cNvPr>
          <p:cNvPicPr>
            <a:picLocks noChangeAspect="1"/>
          </p:cNvPicPr>
          <p:nvPr/>
        </p:nvPicPr>
        <p:blipFill>
          <a:blip r:embed="rId2"/>
          <a:stretch>
            <a:fillRect/>
          </a:stretch>
        </p:blipFill>
        <p:spPr>
          <a:xfrm>
            <a:off x="360947" y="1311844"/>
            <a:ext cx="5932306" cy="4651038"/>
          </a:xfrm>
          <a:prstGeom prst="rect">
            <a:avLst/>
          </a:prstGeom>
        </p:spPr>
      </p:pic>
      <p:pic>
        <p:nvPicPr>
          <p:cNvPr id="21" name="Picture 20">
            <a:extLst>
              <a:ext uri="{FF2B5EF4-FFF2-40B4-BE49-F238E27FC236}">
                <a16:creationId xmlns:a16="http://schemas.microsoft.com/office/drawing/2014/main" id="{BA5A54C2-C7FA-23B7-3FF2-F25792AA468E}"/>
              </a:ext>
            </a:extLst>
          </p:cNvPr>
          <p:cNvPicPr>
            <a:picLocks noChangeAspect="1"/>
          </p:cNvPicPr>
          <p:nvPr/>
        </p:nvPicPr>
        <p:blipFill>
          <a:blip r:embed="rId3"/>
          <a:stretch>
            <a:fillRect/>
          </a:stretch>
        </p:blipFill>
        <p:spPr>
          <a:xfrm>
            <a:off x="6400801" y="1617888"/>
            <a:ext cx="5430252" cy="4038950"/>
          </a:xfrm>
          <a:prstGeom prst="rect">
            <a:avLst/>
          </a:prstGeom>
        </p:spPr>
      </p:pic>
    </p:spTree>
    <p:extLst>
      <p:ext uri="{BB962C8B-B14F-4D97-AF65-F5344CB8AC3E}">
        <p14:creationId xmlns:p14="http://schemas.microsoft.com/office/powerpoint/2010/main" val="1148199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19" name="TextBox 18">
            <a:extLst>
              <a:ext uri="{FF2B5EF4-FFF2-40B4-BE49-F238E27FC236}">
                <a16:creationId xmlns:a16="http://schemas.microsoft.com/office/drawing/2014/main" id="{163ACA2E-0172-116B-4F24-B286008974EF}"/>
              </a:ext>
            </a:extLst>
          </p:cNvPr>
          <p:cNvSpPr txBox="1"/>
          <p:nvPr/>
        </p:nvSpPr>
        <p:spPr>
          <a:xfrm>
            <a:off x="1299410" y="1232610"/>
            <a:ext cx="6176210" cy="276999"/>
          </a:xfrm>
          <a:prstGeom prst="rect">
            <a:avLst/>
          </a:prstGeom>
          <a:noFill/>
        </p:spPr>
        <p:txBody>
          <a:bodyPr wrap="square">
            <a:spAutoFit/>
          </a:bodyPr>
          <a:lstStyle/>
          <a:p>
            <a:r>
              <a:rPr lang="en-US" sz="1200" b="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T</a:t>
            </a:r>
            <a:r>
              <a:rPr lang="en-US" sz="1200" b="0" dirty="0">
                <a:effectLst/>
                <a:latin typeface="Calibri" panose="020F0502020204030204" pitchFamily="34" charset="0"/>
                <a:ea typeface="Calibri" panose="020F0502020204030204" pitchFamily="34" charset="0"/>
                <a:cs typeface="Calibri" panose="020F0502020204030204" pitchFamily="34" charset="0"/>
              </a:rPr>
              <a:t>he individual record values are as follows:</a:t>
            </a:r>
          </a:p>
        </p:txBody>
      </p:sp>
      <p:pic>
        <p:nvPicPr>
          <p:cNvPr id="22" name="Picture 21">
            <a:extLst>
              <a:ext uri="{FF2B5EF4-FFF2-40B4-BE49-F238E27FC236}">
                <a16:creationId xmlns:a16="http://schemas.microsoft.com/office/drawing/2014/main" id="{0E3B3C41-909C-B92B-2769-AB253AA6520B}"/>
              </a:ext>
            </a:extLst>
          </p:cNvPr>
          <p:cNvPicPr>
            <a:picLocks noChangeAspect="1"/>
          </p:cNvPicPr>
          <p:nvPr/>
        </p:nvPicPr>
        <p:blipFill>
          <a:blip r:embed="rId2"/>
          <a:stretch>
            <a:fillRect/>
          </a:stretch>
        </p:blipFill>
        <p:spPr>
          <a:xfrm>
            <a:off x="1419268" y="1538948"/>
            <a:ext cx="5936494" cy="2027096"/>
          </a:xfrm>
          <a:prstGeom prst="rect">
            <a:avLst/>
          </a:prstGeom>
        </p:spPr>
      </p:pic>
      <p:sp>
        <p:nvSpPr>
          <p:cNvPr id="23" name="TextBox 22">
            <a:extLst>
              <a:ext uri="{FF2B5EF4-FFF2-40B4-BE49-F238E27FC236}">
                <a16:creationId xmlns:a16="http://schemas.microsoft.com/office/drawing/2014/main" id="{AEE80700-5D29-4AB9-D799-58880E7D66EA}"/>
              </a:ext>
            </a:extLst>
          </p:cNvPr>
          <p:cNvSpPr txBox="1"/>
          <p:nvPr/>
        </p:nvSpPr>
        <p:spPr>
          <a:xfrm>
            <a:off x="1381479" y="3595384"/>
            <a:ext cx="6232816" cy="276999"/>
          </a:xfrm>
          <a:prstGeom prst="rect">
            <a:avLst/>
          </a:prstGeom>
          <a:noFill/>
        </p:spPr>
        <p:txBody>
          <a:bodyPr wrap="square" rtlCol="0">
            <a:spAutoFit/>
          </a:bodyPr>
          <a:lstStyle/>
          <a:p>
            <a:r>
              <a:rPr lang="en-US" sz="1200" dirty="0">
                <a:sym typeface="Wingdings" panose="05000000000000000000" pitchFamily="2" charset="2"/>
              </a:rPr>
              <a:t>The columns are as follows:</a:t>
            </a:r>
            <a:endParaRPr lang="en-US" sz="1200" dirty="0"/>
          </a:p>
        </p:txBody>
      </p:sp>
      <p:pic>
        <p:nvPicPr>
          <p:cNvPr id="25" name="Picture 24">
            <a:extLst>
              <a:ext uri="{FF2B5EF4-FFF2-40B4-BE49-F238E27FC236}">
                <a16:creationId xmlns:a16="http://schemas.microsoft.com/office/drawing/2014/main" id="{FA037D54-0648-4291-46FC-BB162CF1F992}"/>
              </a:ext>
            </a:extLst>
          </p:cNvPr>
          <p:cNvPicPr>
            <a:picLocks noChangeAspect="1"/>
          </p:cNvPicPr>
          <p:nvPr/>
        </p:nvPicPr>
        <p:blipFill>
          <a:blip r:embed="rId3"/>
          <a:stretch>
            <a:fillRect/>
          </a:stretch>
        </p:blipFill>
        <p:spPr>
          <a:xfrm>
            <a:off x="1550043" y="3901723"/>
            <a:ext cx="3284505" cy="1356478"/>
          </a:xfrm>
          <a:prstGeom prst="rect">
            <a:avLst/>
          </a:prstGeom>
        </p:spPr>
      </p:pic>
    </p:spTree>
    <p:extLst>
      <p:ext uri="{BB962C8B-B14F-4D97-AF65-F5344CB8AC3E}">
        <p14:creationId xmlns:p14="http://schemas.microsoft.com/office/powerpoint/2010/main" val="1313441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19" name="TextBox 18">
            <a:extLst>
              <a:ext uri="{FF2B5EF4-FFF2-40B4-BE49-F238E27FC236}">
                <a16:creationId xmlns:a16="http://schemas.microsoft.com/office/drawing/2014/main" id="{163ACA2E-0172-116B-4F24-B286008974EF}"/>
              </a:ext>
            </a:extLst>
          </p:cNvPr>
          <p:cNvSpPr txBox="1"/>
          <p:nvPr/>
        </p:nvSpPr>
        <p:spPr>
          <a:xfrm>
            <a:off x="890336" y="1508450"/>
            <a:ext cx="9906001" cy="276999"/>
          </a:xfrm>
          <a:prstGeom prst="rect">
            <a:avLst/>
          </a:prstGeom>
          <a:noFill/>
        </p:spPr>
        <p:txBody>
          <a:bodyPr wrap="square">
            <a:spAutoFit/>
          </a:bodyPr>
          <a:lstStyle/>
          <a:p>
            <a:r>
              <a:rPr lang="en-US" sz="1200" b="0" i="0" dirty="0">
                <a:effectLst/>
                <a:latin typeface="Roboto" panose="02000000000000000000" pitchFamily="2" charset="0"/>
              </a:rPr>
              <a:t>Let's visualize the mini balance sheet in a data frame - Note that the values given are cumulative in nature and not the individual week values</a:t>
            </a:r>
            <a:endParaRPr lang="en-US" sz="1200"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C20586D-2CE6-2C6B-F40A-207A28BB7FF5}"/>
              </a:ext>
            </a:extLst>
          </p:cNvPr>
          <p:cNvPicPr>
            <a:picLocks noChangeAspect="1"/>
          </p:cNvPicPr>
          <p:nvPr/>
        </p:nvPicPr>
        <p:blipFill>
          <a:blip r:embed="rId2"/>
          <a:stretch>
            <a:fillRect/>
          </a:stretch>
        </p:blipFill>
        <p:spPr>
          <a:xfrm>
            <a:off x="1459830" y="2258201"/>
            <a:ext cx="8615437" cy="3091349"/>
          </a:xfrm>
          <a:prstGeom prst="rect">
            <a:avLst/>
          </a:prstGeom>
        </p:spPr>
      </p:pic>
    </p:spTree>
    <p:extLst>
      <p:ext uri="{BB962C8B-B14F-4D97-AF65-F5344CB8AC3E}">
        <p14:creationId xmlns:p14="http://schemas.microsoft.com/office/powerpoint/2010/main" val="49938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20" name="Picture 19">
            <a:extLst>
              <a:ext uri="{FF2B5EF4-FFF2-40B4-BE49-F238E27FC236}">
                <a16:creationId xmlns:a16="http://schemas.microsoft.com/office/drawing/2014/main" id="{72EBD7B7-FAE6-A14D-118E-0715A9CE4C37}"/>
              </a:ext>
            </a:extLst>
          </p:cNvPr>
          <p:cNvPicPr>
            <a:picLocks noChangeAspect="1"/>
          </p:cNvPicPr>
          <p:nvPr/>
        </p:nvPicPr>
        <p:blipFill>
          <a:blip r:embed="rId2"/>
          <a:stretch>
            <a:fillRect/>
          </a:stretch>
        </p:blipFill>
        <p:spPr>
          <a:xfrm>
            <a:off x="3243028" y="1341142"/>
            <a:ext cx="5705944" cy="3552485"/>
          </a:xfrm>
          <a:prstGeom prst="rect">
            <a:avLst/>
          </a:prstGeom>
        </p:spPr>
      </p:pic>
      <p:sp>
        <p:nvSpPr>
          <p:cNvPr id="22" name="TextBox 21">
            <a:extLst>
              <a:ext uri="{FF2B5EF4-FFF2-40B4-BE49-F238E27FC236}">
                <a16:creationId xmlns:a16="http://schemas.microsoft.com/office/drawing/2014/main" id="{576851AF-40BE-18A3-DB63-70BC94B1ED36}"/>
              </a:ext>
            </a:extLst>
          </p:cNvPr>
          <p:cNvSpPr txBox="1"/>
          <p:nvPr/>
        </p:nvSpPr>
        <p:spPr>
          <a:xfrm>
            <a:off x="2023155" y="5098039"/>
            <a:ext cx="8885476" cy="1015663"/>
          </a:xfrm>
          <a:prstGeom prst="rect">
            <a:avLst/>
          </a:prstGeom>
          <a:noFill/>
        </p:spPr>
        <p:txBody>
          <a:bodyPr wrap="square">
            <a:spAutoFit/>
          </a:bodyPr>
          <a:lstStyle/>
          <a:p>
            <a:r>
              <a:rPr lang="en-US" sz="1200" b="0" i="0" dirty="0">
                <a:effectLst/>
                <a:latin typeface="Calibri" panose="020F0502020204030204" pitchFamily="34" charset="0"/>
                <a:ea typeface="Calibri" panose="020F0502020204030204" pitchFamily="34" charset="0"/>
                <a:cs typeface="Calibri" panose="020F0502020204030204" pitchFamily="34" charset="0"/>
              </a:rPr>
              <a:t>The sales week over week have been consistently increasing which is a good sign. Considering the higher discounts (in terms of volume) offered to customers, it would be interesting to see if the graph pattern remains the same when looking into the final profit. Also, the order value is the highest for the combined consecutive week 46/47, this could be attributed to the thanksgiving week festivities. With people travelling from different places, and staying home, more orders can be expected around the holidays. We can further think about providing some extra discount during the holiday season to boost sales of both the orders as well as the subscriptions plans.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31704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3426142" y="163849"/>
            <a:ext cx="5339715" cy="707886"/>
          </a:xfrm>
          <a:prstGeom prst="rect">
            <a:avLst/>
          </a:prstGeom>
          <a:noFill/>
        </p:spPr>
        <p:txBody>
          <a:bodyPr wrap="square" rtlCol="0" anchor="t">
            <a:spAutoFit/>
          </a:bodyPr>
          <a:lstStyle/>
          <a:p>
            <a:pPr algn="ctr"/>
            <a:r>
              <a:rPr lang="en-IN" sz="4000" dirty="0">
                <a:solidFill>
                  <a:schemeClr val="tx1">
                    <a:lumMod val="75000"/>
                    <a:lumOff val="25000"/>
                  </a:schemeClr>
                </a:solidFill>
                <a:effectLst>
                  <a:outerShdw blurRad="38100" dist="38100" dir="2700000" algn="tl">
                    <a:srgbClr val="000000">
                      <a:alpha val="43137"/>
                    </a:srgbClr>
                  </a:outerShdw>
                </a:effectLst>
                <a:latin typeface="Century Gothic" panose="020B0502020202020204" pitchFamily="34" charset="0"/>
                <a:ea typeface="冬青黑体简体中文 W6" panose="020B0600000000000000" pitchFamily="34" charset="-122"/>
                <a:cs typeface="Century Gothic" panose="020B0502020202020204" pitchFamily="34" charset="0"/>
              </a:rPr>
              <a:t>ER-Diagram</a:t>
            </a:r>
            <a:endPar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endParaRPr>
          </a:p>
        </p:txBody>
      </p:sp>
      <p:grpSp>
        <p:nvGrpSpPr>
          <p:cNvPr id="3" name="组合 1"/>
          <p:cNvGrpSpPr/>
          <p:nvPr/>
        </p:nvGrpSpPr>
        <p:grpSpPr>
          <a:xfrm>
            <a:off x="3245056" y="22174"/>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pic>
        <p:nvPicPr>
          <p:cNvPr id="20" name="Picture 19">
            <a:extLst>
              <a:ext uri="{FF2B5EF4-FFF2-40B4-BE49-F238E27FC236}">
                <a16:creationId xmlns:a16="http://schemas.microsoft.com/office/drawing/2014/main" id="{E6ED5456-B01C-BE28-BE7E-B70081D0263F}"/>
              </a:ext>
            </a:extLst>
          </p:cNvPr>
          <p:cNvPicPr>
            <a:picLocks noChangeAspect="1"/>
          </p:cNvPicPr>
          <p:nvPr/>
        </p:nvPicPr>
        <p:blipFill>
          <a:blip r:embed="rId2"/>
          <a:stretch>
            <a:fillRect/>
          </a:stretch>
        </p:blipFill>
        <p:spPr>
          <a:xfrm>
            <a:off x="1915976" y="1199522"/>
            <a:ext cx="8062414" cy="515693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22" name="TextBox 21">
            <a:extLst>
              <a:ext uri="{FF2B5EF4-FFF2-40B4-BE49-F238E27FC236}">
                <a16:creationId xmlns:a16="http://schemas.microsoft.com/office/drawing/2014/main" id="{576851AF-40BE-18A3-DB63-70BC94B1ED36}"/>
              </a:ext>
            </a:extLst>
          </p:cNvPr>
          <p:cNvSpPr txBox="1"/>
          <p:nvPr/>
        </p:nvSpPr>
        <p:spPr>
          <a:xfrm>
            <a:off x="2023155" y="5098039"/>
            <a:ext cx="8885476" cy="1015663"/>
          </a:xfrm>
          <a:prstGeom prst="rect">
            <a:avLst/>
          </a:prstGeom>
          <a:noFill/>
        </p:spPr>
        <p:txBody>
          <a:bodyPr wrap="square">
            <a:spAutoFit/>
          </a:bodyPr>
          <a:lstStyle/>
          <a:p>
            <a:r>
              <a:rPr lang="en-US" sz="1200" b="0" i="0" dirty="0">
                <a:effectLst/>
                <a:latin typeface="Calibri" panose="020F0502020204030204" pitchFamily="34" charset="0"/>
                <a:ea typeface="Calibri" panose="020F0502020204030204" pitchFamily="34" charset="0"/>
                <a:cs typeface="Calibri" panose="020F0502020204030204" pitchFamily="34" charset="0"/>
              </a:rPr>
              <a:t>It seems like the profit values increased consistently in the first 8 weeks and then the increase rate reduced. So, the final profit % considering a flat profit margin of 14% (on order value) is hovering around 10-11%. Also, looking at the final profit values at a profit margin of 14%, we can clearly see that the </a:t>
            </a:r>
            <a:r>
              <a:rPr lang="en-US" sz="1200" b="0" i="0" dirty="0" err="1">
                <a:effectLst/>
                <a:latin typeface="Calibri" panose="020F0502020204030204" pitchFamily="34" charset="0"/>
                <a:ea typeface="Calibri" panose="020F0502020204030204" pitchFamily="34" charset="0"/>
                <a:cs typeface="Calibri" panose="020F0502020204030204" pitchFamily="34" charset="0"/>
              </a:rPr>
              <a:t>final_profit</a:t>
            </a:r>
            <a:r>
              <a:rPr lang="en-US" sz="1200" b="0" i="0" dirty="0">
                <a:effectLst/>
                <a:latin typeface="Calibri" panose="020F0502020204030204" pitchFamily="34" charset="0"/>
                <a:ea typeface="Calibri" panose="020F0502020204030204" pitchFamily="34" charset="0"/>
                <a:cs typeface="Calibri" panose="020F0502020204030204" pitchFamily="34" charset="0"/>
              </a:rPr>
              <a:t> per week is the highest for week 43, and a look at the profit percentages as a proportion of the </a:t>
            </a:r>
            <a:r>
              <a:rPr lang="en-US" sz="1200" b="0" i="0" dirty="0" err="1">
                <a:effectLst/>
                <a:latin typeface="Calibri" panose="020F0502020204030204" pitchFamily="34" charset="0"/>
                <a:ea typeface="Calibri" panose="020F0502020204030204" pitchFamily="34" charset="0"/>
                <a:cs typeface="Calibri" panose="020F0502020204030204" pitchFamily="34" charset="0"/>
              </a:rPr>
              <a:t>total_order_value</a:t>
            </a:r>
            <a:r>
              <a:rPr lang="en-US" sz="1200" b="0" i="0" dirty="0">
                <a:effectLst/>
                <a:latin typeface="Calibri" panose="020F0502020204030204" pitchFamily="34" charset="0"/>
                <a:ea typeface="Calibri" panose="020F0502020204030204" pitchFamily="34" charset="0"/>
                <a:cs typeface="Calibri" panose="020F0502020204030204" pitchFamily="34" charset="0"/>
              </a:rPr>
              <a:t>, we ca see that the profit % is highest for week 41, which can be attributed to the high number of gold subscriptions and the lesser discounts because fewer people were using the gold subscription discounts.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1C8C1E6-0CEA-184A-B5E4-85F9668101C8}"/>
              </a:ext>
            </a:extLst>
          </p:cNvPr>
          <p:cNvPicPr>
            <a:picLocks noChangeAspect="1"/>
          </p:cNvPicPr>
          <p:nvPr/>
        </p:nvPicPr>
        <p:blipFill>
          <a:blip r:embed="rId2"/>
          <a:stretch>
            <a:fillRect/>
          </a:stretch>
        </p:blipFill>
        <p:spPr>
          <a:xfrm>
            <a:off x="3055356" y="1260922"/>
            <a:ext cx="6081287" cy="3837117"/>
          </a:xfrm>
          <a:prstGeom prst="rect">
            <a:avLst/>
          </a:prstGeom>
        </p:spPr>
      </p:pic>
    </p:spTree>
    <p:extLst>
      <p:ext uri="{BB962C8B-B14F-4D97-AF65-F5344CB8AC3E}">
        <p14:creationId xmlns:p14="http://schemas.microsoft.com/office/powerpoint/2010/main" val="418012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22" name="TextBox 21">
            <a:extLst>
              <a:ext uri="{FF2B5EF4-FFF2-40B4-BE49-F238E27FC236}">
                <a16:creationId xmlns:a16="http://schemas.microsoft.com/office/drawing/2014/main" id="{576851AF-40BE-18A3-DB63-70BC94B1ED36}"/>
              </a:ext>
            </a:extLst>
          </p:cNvPr>
          <p:cNvSpPr txBox="1"/>
          <p:nvPr/>
        </p:nvSpPr>
        <p:spPr>
          <a:xfrm>
            <a:off x="1237092" y="1426006"/>
            <a:ext cx="8885476" cy="276999"/>
          </a:xfrm>
          <a:prstGeom prst="rect">
            <a:avLst/>
          </a:prstGeom>
          <a:noFill/>
        </p:spPr>
        <p:txBody>
          <a:bodyPr wrap="square">
            <a:spAutoFit/>
          </a:bodyPr>
          <a:lstStyle/>
          <a:p>
            <a:r>
              <a:rPr lang="en-US" sz="1200" b="0" i="0" dirty="0">
                <a:effectLst/>
                <a:latin typeface="Calibri" panose="020F0502020204030204" pitchFamily="34" charset="0"/>
                <a:ea typeface="Calibri" panose="020F0502020204030204" pitchFamily="34" charset="0"/>
                <a:cs typeface="Calibri" panose="020F0502020204030204" pitchFamily="34" charset="0"/>
              </a:rPr>
              <a:t> Now we will try to visualize the average number of orders between gold and non gold customers: </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EEA7D02A-AFA6-B62A-B95D-F69844654010}"/>
              </a:ext>
            </a:extLst>
          </p:cNvPr>
          <p:cNvPicPr>
            <a:picLocks noChangeAspect="1"/>
          </p:cNvPicPr>
          <p:nvPr/>
        </p:nvPicPr>
        <p:blipFill>
          <a:blip r:embed="rId2"/>
          <a:stretch>
            <a:fillRect/>
          </a:stretch>
        </p:blipFill>
        <p:spPr>
          <a:xfrm>
            <a:off x="1727553" y="1682648"/>
            <a:ext cx="4522023" cy="2827110"/>
          </a:xfrm>
          <a:prstGeom prst="rect">
            <a:avLst/>
          </a:prstGeom>
        </p:spPr>
      </p:pic>
      <p:pic>
        <p:nvPicPr>
          <p:cNvPr id="21" name="Picture 20">
            <a:extLst>
              <a:ext uri="{FF2B5EF4-FFF2-40B4-BE49-F238E27FC236}">
                <a16:creationId xmlns:a16="http://schemas.microsoft.com/office/drawing/2014/main" id="{69C784C9-6C4F-DA2E-CA6A-55387476CEC1}"/>
              </a:ext>
            </a:extLst>
          </p:cNvPr>
          <p:cNvPicPr>
            <a:picLocks noChangeAspect="1"/>
          </p:cNvPicPr>
          <p:nvPr/>
        </p:nvPicPr>
        <p:blipFill>
          <a:blip r:embed="rId3"/>
          <a:stretch>
            <a:fillRect/>
          </a:stretch>
        </p:blipFill>
        <p:spPr>
          <a:xfrm>
            <a:off x="1727553" y="4507840"/>
            <a:ext cx="4522023" cy="2228032"/>
          </a:xfrm>
          <a:prstGeom prst="rect">
            <a:avLst/>
          </a:prstGeom>
        </p:spPr>
      </p:pic>
    </p:spTree>
    <p:extLst>
      <p:ext uri="{BB962C8B-B14F-4D97-AF65-F5344CB8AC3E}">
        <p14:creationId xmlns:p14="http://schemas.microsoft.com/office/powerpoint/2010/main" val="223102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E5228C41-7E9E-78A7-3B1D-F7105A4EB25B}"/>
              </a:ext>
            </a:extLst>
          </p:cNvPr>
          <p:cNvPicPr>
            <a:picLocks noChangeAspect="1"/>
          </p:cNvPicPr>
          <p:nvPr/>
        </p:nvPicPr>
        <p:blipFill>
          <a:blip r:embed="rId2"/>
          <a:stretch>
            <a:fillRect/>
          </a:stretch>
        </p:blipFill>
        <p:spPr>
          <a:xfrm>
            <a:off x="1290223" y="1384378"/>
            <a:ext cx="8832345" cy="1653683"/>
          </a:xfrm>
          <a:prstGeom prst="rect">
            <a:avLst/>
          </a:prstGeom>
        </p:spPr>
      </p:pic>
      <p:pic>
        <p:nvPicPr>
          <p:cNvPr id="23" name="Picture 22">
            <a:extLst>
              <a:ext uri="{FF2B5EF4-FFF2-40B4-BE49-F238E27FC236}">
                <a16:creationId xmlns:a16="http://schemas.microsoft.com/office/drawing/2014/main" id="{09244F5F-15B2-CD2F-4A9C-FC11283ECD4B}"/>
              </a:ext>
            </a:extLst>
          </p:cNvPr>
          <p:cNvPicPr>
            <a:picLocks noChangeAspect="1"/>
          </p:cNvPicPr>
          <p:nvPr/>
        </p:nvPicPr>
        <p:blipFill>
          <a:blip r:embed="rId3"/>
          <a:stretch>
            <a:fillRect/>
          </a:stretch>
        </p:blipFill>
        <p:spPr>
          <a:xfrm>
            <a:off x="1290223" y="3150687"/>
            <a:ext cx="5237404" cy="3505504"/>
          </a:xfrm>
          <a:prstGeom prst="rect">
            <a:avLst/>
          </a:prstGeom>
        </p:spPr>
      </p:pic>
      <p:sp>
        <p:nvSpPr>
          <p:cNvPr id="24" name="TextBox 23">
            <a:extLst>
              <a:ext uri="{FF2B5EF4-FFF2-40B4-BE49-F238E27FC236}">
                <a16:creationId xmlns:a16="http://schemas.microsoft.com/office/drawing/2014/main" id="{688EEF03-6911-4C7D-FE3E-68AD53474B4A}"/>
              </a:ext>
            </a:extLst>
          </p:cNvPr>
          <p:cNvSpPr txBox="1"/>
          <p:nvPr/>
        </p:nvSpPr>
        <p:spPr>
          <a:xfrm>
            <a:off x="6729664" y="4251158"/>
            <a:ext cx="3697705" cy="830997"/>
          </a:xfrm>
          <a:prstGeom prst="rect">
            <a:avLst/>
          </a:prstGeom>
          <a:noFill/>
        </p:spPr>
        <p:txBody>
          <a:bodyPr wrap="square" rtlCol="0">
            <a:spAutoFit/>
          </a:bodyPr>
          <a:lstStyle/>
          <a:p>
            <a:r>
              <a:rPr lang="en-US" sz="1200" b="0" i="0" dirty="0">
                <a:effectLst/>
              </a:rPr>
              <a:t>The gold users order more often than the regular free user, this could be attributed to the fact that the gold user enjoys the discount associated with the gold account benefits.</a:t>
            </a:r>
            <a:endParaRPr lang="en-US" sz="1200" dirty="0"/>
          </a:p>
        </p:txBody>
      </p:sp>
    </p:spTree>
    <p:extLst>
      <p:ext uri="{BB962C8B-B14F-4D97-AF65-F5344CB8AC3E}">
        <p14:creationId xmlns:p14="http://schemas.microsoft.com/office/powerpoint/2010/main" val="3955378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24" name="TextBox 23">
            <a:extLst>
              <a:ext uri="{FF2B5EF4-FFF2-40B4-BE49-F238E27FC236}">
                <a16:creationId xmlns:a16="http://schemas.microsoft.com/office/drawing/2014/main" id="{688EEF03-6911-4C7D-FE3E-68AD53474B4A}"/>
              </a:ext>
            </a:extLst>
          </p:cNvPr>
          <p:cNvSpPr txBox="1"/>
          <p:nvPr/>
        </p:nvSpPr>
        <p:spPr>
          <a:xfrm>
            <a:off x="1780675" y="1615672"/>
            <a:ext cx="7411451" cy="646331"/>
          </a:xfrm>
          <a:prstGeom prst="rect">
            <a:avLst/>
          </a:prstGeom>
          <a:noFill/>
        </p:spPr>
        <p:txBody>
          <a:bodyPr wrap="square" rtlCol="0">
            <a:spAutoFit/>
          </a:bodyPr>
          <a:lstStyle/>
          <a:p>
            <a:r>
              <a:rPr lang="en-US" sz="1200" b="0" dirty="0">
                <a:effectLst/>
                <a:latin typeface="Calibri" panose="020F0502020204030204" pitchFamily="34" charset="0"/>
                <a:ea typeface="Calibri" panose="020F0502020204030204" pitchFamily="34" charset="0"/>
                <a:cs typeface="Calibri" panose="020F0502020204030204" pitchFamily="34" charset="0"/>
              </a:rPr>
              <a:t>Now let's look at the average order value of gold and non gold customers</a:t>
            </a:r>
          </a:p>
          <a:p>
            <a:r>
              <a:rPr lang="en-US" sz="1200" b="0" dirty="0">
                <a:effectLst/>
                <a:latin typeface="Calibri" panose="020F0502020204030204" pitchFamily="34" charset="0"/>
                <a:ea typeface="Calibri" panose="020F0502020204030204" pitchFamily="34" charset="0"/>
                <a:cs typeface="Calibri" panose="020F0502020204030204" pitchFamily="34" charset="0"/>
              </a:rPr>
              <a:t>now, well try to visualize the change in revenue/profit by looking at the income growth/decline in a waterfall graph</a:t>
            </a:r>
          </a:p>
          <a:p>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2B1B97BE-393A-04B0-6A03-033A1F3278CD}"/>
              </a:ext>
            </a:extLst>
          </p:cNvPr>
          <p:cNvPicPr>
            <a:picLocks noChangeAspect="1"/>
          </p:cNvPicPr>
          <p:nvPr/>
        </p:nvPicPr>
        <p:blipFill>
          <a:blip r:embed="rId2"/>
          <a:stretch>
            <a:fillRect/>
          </a:stretch>
        </p:blipFill>
        <p:spPr>
          <a:xfrm>
            <a:off x="1780675" y="2105373"/>
            <a:ext cx="3954815" cy="4205231"/>
          </a:xfrm>
          <a:prstGeom prst="rect">
            <a:avLst/>
          </a:prstGeom>
        </p:spPr>
      </p:pic>
      <p:pic>
        <p:nvPicPr>
          <p:cNvPr id="25" name="Picture 24">
            <a:extLst>
              <a:ext uri="{FF2B5EF4-FFF2-40B4-BE49-F238E27FC236}">
                <a16:creationId xmlns:a16="http://schemas.microsoft.com/office/drawing/2014/main" id="{D2B63AF9-125A-10D0-A12D-FEF78C165C52}"/>
              </a:ext>
            </a:extLst>
          </p:cNvPr>
          <p:cNvPicPr>
            <a:picLocks noChangeAspect="1"/>
          </p:cNvPicPr>
          <p:nvPr/>
        </p:nvPicPr>
        <p:blipFill>
          <a:blip r:embed="rId3"/>
          <a:stretch>
            <a:fillRect/>
          </a:stretch>
        </p:blipFill>
        <p:spPr>
          <a:xfrm>
            <a:off x="6456512" y="2105374"/>
            <a:ext cx="3970734" cy="4205230"/>
          </a:xfrm>
          <a:prstGeom prst="rect">
            <a:avLst/>
          </a:prstGeom>
        </p:spPr>
      </p:pic>
    </p:spTree>
    <p:extLst>
      <p:ext uri="{BB962C8B-B14F-4D97-AF65-F5344CB8AC3E}">
        <p14:creationId xmlns:p14="http://schemas.microsoft.com/office/powerpoint/2010/main" val="3344343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AB133D82-2C35-E097-253F-5447775769B8}"/>
              </a:ext>
            </a:extLst>
          </p:cNvPr>
          <p:cNvPicPr>
            <a:picLocks noChangeAspect="1"/>
          </p:cNvPicPr>
          <p:nvPr/>
        </p:nvPicPr>
        <p:blipFill>
          <a:blip r:embed="rId2"/>
          <a:stretch>
            <a:fillRect/>
          </a:stretch>
        </p:blipFill>
        <p:spPr>
          <a:xfrm>
            <a:off x="3206744" y="1271752"/>
            <a:ext cx="5778512" cy="3726594"/>
          </a:xfrm>
          <a:prstGeom prst="rect">
            <a:avLst/>
          </a:prstGeom>
        </p:spPr>
      </p:pic>
      <p:sp>
        <p:nvSpPr>
          <p:cNvPr id="22" name="TextBox 21">
            <a:extLst>
              <a:ext uri="{FF2B5EF4-FFF2-40B4-BE49-F238E27FC236}">
                <a16:creationId xmlns:a16="http://schemas.microsoft.com/office/drawing/2014/main" id="{3DDE10E0-D0AE-A53F-062B-D308F7F9A822}"/>
              </a:ext>
            </a:extLst>
          </p:cNvPr>
          <p:cNvSpPr txBox="1"/>
          <p:nvPr/>
        </p:nvSpPr>
        <p:spPr>
          <a:xfrm>
            <a:off x="3030846" y="5169070"/>
            <a:ext cx="6176210" cy="646331"/>
          </a:xfrm>
          <a:prstGeom prst="rect">
            <a:avLst/>
          </a:prstGeom>
          <a:noFill/>
        </p:spPr>
        <p:txBody>
          <a:bodyPr wrap="square">
            <a:spAutoFit/>
          </a:bodyPr>
          <a:lstStyle/>
          <a:p>
            <a:r>
              <a:rPr lang="en-US" sz="1200" b="0" i="0" dirty="0">
                <a:effectLst/>
                <a:latin typeface="Calibri" panose="020F0502020204030204" pitchFamily="34" charset="0"/>
                <a:ea typeface="Calibri" panose="020F0502020204030204" pitchFamily="34" charset="0"/>
                <a:cs typeface="Calibri" panose="020F0502020204030204" pitchFamily="34" charset="0"/>
              </a:rPr>
              <a:t>We can see that the average order value of gold members is larger in comparison to the free account users. It would be interesting to see if the story remains even after we consider the gold discount offered to the gold members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63223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29512" y="241444"/>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83119"/>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sp>
        <p:nvSpPr>
          <p:cNvPr id="19" name="TextBox 18">
            <a:extLst>
              <a:ext uri="{FF2B5EF4-FFF2-40B4-BE49-F238E27FC236}">
                <a16:creationId xmlns:a16="http://schemas.microsoft.com/office/drawing/2014/main" id="{585AB1AD-5701-9A60-6F67-151B4465A073}"/>
              </a:ext>
            </a:extLst>
          </p:cNvPr>
          <p:cNvSpPr txBox="1"/>
          <p:nvPr/>
        </p:nvSpPr>
        <p:spPr>
          <a:xfrm>
            <a:off x="2049380" y="1261348"/>
            <a:ext cx="8093240" cy="276999"/>
          </a:xfrm>
          <a:prstGeom prst="rect">
            <a:avLst/>
          </a:prstGeom>
          <a:noFill/>
        </p:spPr>
        <p:txBody>
          <a:bodyPr wrap="square">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a:t>
            </a:r>
            <a:r>
              <a:rPr lang="en-US" sz="1200" b="0" dirty="0">
                <a:effectLst/>
                <a:latin typeface="Calibri" panose="020F0502020204030204" pitchFamily="34" charset="0"/>
                <a:ea typeface="Calibri" panose="020F0502020204030204" pitchFamily="34" charset="0"/>
                <a:cs typeface="Calibri" panose="020F0502020204030204" pitchFamily="34" charset="0"/>
              </a:rPr>
              <a:t>ow, well try to visualize the change in revenue/profit by looking at the income growth/decline in a waterfall graph</a:t>
            </a:r>
          </a:p>
        </p:txBody>
      </p:sp>
      <p:pic>
        <p:nvPicPr>
          <p:cNvPr id="21" name="Picture 20">
            <a:extLst>
              <a:ext uri="{FF2B5EF4-FFF2-40B4-BE49-F238E27FC236}">
                <a16:creationId xmlns:a16="http://schemas.microsoft.com/office/drawing/2014/main" id="{AD5F445F-9ED2-ACD7-5079-9B09038671A6}"/>
              </a:ext>
            </a:extLst>
          </p:cNvPr>
          <p:cNvPicPr>
            <a:picLocks noChangeAspect="1"/>
          </p:cNvPicPr>
          <p:nvPr/>
        </p:nvPicPr>
        <p:blipFill>
          <a:blip r:embed="rId2"/>
          <a:stretch>
            <a:fillRect/>
          </a:stretch>
        </p:blipFill>
        <p:spPr>
          <a:xfrm>
            <a:off x="915086" y="1670747"/>
            <a:ext cx="5541861" cy="3004496"/>
          </a:xfrm>
          <a:prstGeom prst="rect">
            <a:avLst/>
          </a:prstGeom>
        </p:spPr>
      </p:pic>
      <p:pic>
        <p:nvPicPr>
          <p:cNvPr id="24" name="Picture 23">
            <a:extLst>
              <a:ext uri="{FF2B5EF4-FFF2-40B4-BE49-F238E27FC236}">
                <a16:creationId xmlns:a16="http://schemas.microsoft.com/office/drawing/2014/main" id="{35F8BEDD-9ED9-16F8-BCB2-BDF675248FB9}"/>
              </a:ext>
            </a:extLst>
          </p:cNvPr>
          <p:cNvPicPr>
            <a:picLocks noChangeAspect="1"/>
          </p:cNvPicPr>
          <p:nvPr/>
        </p:nvPicPr>
        <p:blipFill>
          <a:blip r:embed="rId3"/>
          <a:stretch>
            <a:fillRect/>
          </a:stretch>
        </p:blipFill>
        <p:spPr>
          <a:xfrm>
            <a:off x="6637471" y="1670747"/>
            <a:ext cx="4183722" cy="3004496"/>
          </a:xfrm>
          <a:prstGeom prst="rect">
            <a:avLst/>
          </a:prstGeom>
        </p:spPr>
      </p:pic>
      <p:pic>
        <p:nvPicPr>
          <p:cNvPr id="26" name="Picture 25">
            <a:extLst>
              <a:ext uri="{FF2B5EF4-FFF2-40B4-BE49-F238E27FC236}">
                <a16:creationId xmlns:a16="http://schemas.microsoft.com/office/drawing/2014/main" id="{343AD99A-ADCE-B9CA-555A-27EA3DDECA91}"/>
              </a:ext>
            </a:extLst>
          </p:cNvPr>
          <p:cNvPicPr>
            <a:picLocks noChangeAspect="1"/>
          </p:cNvPicPr>
          <p:nvPr/>
        </p:nvPicPr>
        <p:blipFill>
          <a:blip r:embed="rId4"/>
          <a:stretch>
            <a:fillRect/>
          </a:stretch>
        </p:blipFill>
        <p:spPr>
          <a:xfrm>
            <a:off x="3875968" y="4842346"/>
            <a:ext cx="4267299" cy="1568406"/>
          </a:xfrm>
          <a:prstGeom prst="rect">
            <a:avLst/>
          </a:prstGeom>
        </p:spPr>
      </p:pic>
    </p:spTree>
    <p:extLst>
      <p:ext uri="{BB962C8B-B14F-4D97-AF65-F5344CB8AC3E}">
        <p14:creationId xmlns:p14="http://schemas.microsoft.com/office/powerpoint/2010/main" val="1638768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18" name="Picture 17">
            <a:extLst>
              <a:ext uri="{FF2B5EF4-FFF2-40B4-BE49-F238E27FC236}">
                <a16:creationId xmlns:a16="http://schemas.microsoft.com/office/drawing/2014/main" id="{0A1A5401-6B7B-C361-2AFA-9B3FE1FCAF1E}"/>
              </a:ext>
            </a:extLst>
          </p:cNvPr>
          <p:cNvPicPr>
            <a:picLocks noChangeAspect="1"/>
          </p:cNvPicPr>
          <p:nvPr/>
        </p:nvPicPr>
        <p:blipFill>
          <a:blip r:embed="rId2"/>
          <a:stretch>
            <a:fillRect/>
          </a:stretch>
        </p:blipFill>
        <p:spPr>
          <a:xfrm>
            <a:off x="2048213" y="1615672"/>
            <a:ext cx="8423482" cy="3559123"/>
          </a:xfrm>
          <a:prstGeom prst="rect">
            <a:avLst/>
          </a:prstGeom>
        </p:spPr>
      </p:pic>
    </p:spTree>
    <p:extLst>
      <p:ext uri="{BB962C8B-B14F-4D97-AF65-F5344CB8AC3E}">
        <p14:creationId xmlns:p14="http://schemas.microsoft.com/office/powerpoint/2010/main" val="3895395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B6CC6F5-DC8E-5B8C-3487-C8C6D2B69A04}"/>
              </a:ext>
            </a:extLst>
          </p:cNvPr>
          <p:cNvGrpSpPr/>
          <p:nvPr/>
        </p:nvGrpSpPr>
        <p:grpSpPr>
          <a:xfrm>
            <a:off x="2476165" y="280517"/>
            <a:ext cx="991870" cy="991235"/>
            <a:chOff x="1887237" y="2661941"/>
            <a:chExt cx="1296169" cy="1498600"/>
          </a:xfrm>
        </p:grpSpPr>
        <p:sp>
          <p:nvSpPr>
            <p:cNvPr id="3" name="Freeform 225">
              <a:extLst>
                <a:ext uri="{FF2B5EF4-FFF2-40B4-BE49-F238E27FC236}">
                  <a16:creationId xmlns:a16="http://schemas.microsoft.com/office/drawing/2014/main" id="{1EC29AC5-3846-8E37-121F-6B394748C81D}"/>
                </a:ext>
              </a:extLst>
            </p:cNvPr>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dirty="0"/>
            </a:p>
          </p:txBody>
        </p:sp>
        <p:grpSp>
          <p:nvGrpSpPr>
            <p:cNvPr id="4" name="Group 15">
              <a:extLst>
                <a:ext uri="{FF2B5EF4-FFF2-40B4-BE49-F238E27FC236}">
                  <a16:creationId xmlns:a16="http://schemas.microsoft.com/office/drawing/2014/main" id="{4856D066-BA27-7219-950E-E2299F33239F}"/>
                </a:ext>
              </a:extLst>
            </p:cNvPr>
            <p:cNvGrpSpPr>
              <a:grpSpLocks noChangeAspect="1"/>
            </p:cNvGrpSpPr>
            <p:nvPr/>
          </p:nvGrpSpPr>
          <p:grpSpPr bwMode="auto">
            <a:xfrm>
              <a:off x="2192461" y="3065422"/>
              <a:ext cx="630611" cy="706378"/>
              <a:chOff x="3415" y="1072"/>
              <a:chExt cx="541" cy="606"/>
            </a:xfrm>
            <a:solidFill>
              <a:schemeClr val="bg1"/>
            </a:solidFill>
          </p:grpSpPr>
          <p:sp>
            <p:nvSpPr>
              <p:cNvPr id="5" name="Freeform 16">
                <a:extLst>
                  <a:ext uri="{FF2B5EF4-FFF2-40B4-BE49-F238E27FC236}">
                    <a16:creationId xmlns:a16="http://schemas.microsoft.com/office/drawing/2014/main" id="{B989DF2F-57BA-EE2C-B0EF-B9430801065C}"/>
                  </a:ext>
                </a:extLst>
              </p:cNvPr>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6" name="Freeform 17">
                <a:extLst>
                  <a:ext uri="{FF2B5EF4-FFF2-40B4-BE49-F238E27FC236}">
                    <a16:creationId xmlns:a16="http://schemas.microsoft.com/office/drawing/2014/main" id="{F7271A9C-8517-DB22-65ED-46760B44D81D}"/>
                  </a:ext>
                </a:extLst>
              </p:cNvPr>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7" name="Freeform 18">
                <a:extLst>
                  <a:ext uri="{FF2B5EF4-FFF2-40B4-BE49-F238E27FC236}">
                    <a16:creationId xmlns:a16="http://schemas.microsoft.com/office/drawing/2014/main" id="{2CBE5D51-E4A5-059F-39D1-5EB9A6BDFF1A}"/>
                  </a:ext>
                </a:extLst>
              </p:cNvPr>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8" name="Freeform 19">
                <a:extLst>
                  <a:ext uri="{FF2B5EF4-FFF2-40B4-BE49-F238E27FC236}">
                    <a16:creationId xmlns:a16="http://schemas.microsoft.com/office/drawing/2014/main" id="{D4D37A85-21F3-32A2-A9B6-AD48AB87C992}"/>
                  </a:ext>
                </a:extLst>
              </p:cNvPr>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20">
                <a:extLst>
                  <a:ext uri="{FF2B5EF4-FFF2-40B4-BE49-F238E27FC236}">
                    <a16:creationId xmlns:a16="http://schemas.microsoft.com/office/drawing/2014/main" id="{CD8E6912-CD07-66D1-0223-6C12A7AF052E}"/>
                  </a:ext>
                </a:extLst>
              </p:cNvPr>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21">
                <a:extLst>
                  <a:ext uri="{FF2B5EF4-FFF2-40B4-BE49-F238E27FC236}">
                    <a16:creationId xmlns:a16="http://schemas.microsoft.com/office/drawing/2014/main" id="{03860817-AFED-DF35-60E1-C50CEDDF99FD}"/>
                  </a:ext>
                </a:extLst>
              </p:cNvPr>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22">
                <a:extLst>
                  <a:ext uri="{FF2B5EF4-FFF2-40B4-BE49-F238E27FC236}">
                    <a16:creationId xmlns:a16="http://schemas.microsoft.com/office/drawing/2014/main" id="{BBA585AE-8A92-63D7-80FD-1ECFDDBBF3C2}"/>
                  </a:ext>
                </a:extLst>
              </p:cNvPr>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3">
                <a:extLst>
                  <a:ext uri="{FF2B5EF4-FFF2-40B4-BE49-F238E27FC236}">
                    <a16:creationId xmlns:a16="http://schemas.microsoft.com/office/drawing/2014/main" id="{EB8C9466-AB2D-8701-31FD-CDECA1503A14}"/>
                  </a:ext>
                </a:extLst>
              </p:cNvPr>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4">
                <a:extLst>
                  <a:ext uri="{FF2B5EF4-FFF2-40B4-BE49-F238E27FC236}">
                    <a16:creationId xmlns:a16="http://schemas.microsoft.com/office/drawing/2014/main" id="{00B3B6C7-2951-DE0B-101C-101CD252A72A}"/>
                  </a:ext>
                </a:extLst>
              </p:cNvPr>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5">
                <a:extLst>
                  <a:ext uri="{FF2B5EF4-FFF2-40B4-BE49-F238E27FC236}">
                    <a16:creationId xmlns:a16="http://schemas.microsoft.com/office/drawing/2014/main" id="{58B73C74-9860-6CFF-67C7-357EEA5ED645}"/>
                  </a:ext>
                </a:extLst>
              </p:cNvPr>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6">
                <a:extLst>
                  <a:ext uri="{FF2B5EF4-FFF2-40B4-BE49-F238E27FC236}">
                    <a16:creationId xmlns:a16="http://schemas.microsoft.com/office/drawing/2014/main" id="{95F3840E-EC6B-3CB0-1296-BB7F493E9D22}"/>
                  </a:ext>
                </a:extLst>
              </p:cNvPr>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17" name="TextBox 16">
            <a:extLst>
              <a:ext uri="{FF2B5EF4-FFF2-40B4-BE49-F238E27FC236}">
                <a16:creationId xmlns:a16="http://schemas.microsoft.com/office/drawing/2014/main" id="{5F78D590-E7E9-013D-E8BA-3C3CD2DE0A40}"/>
              </a:ext>
            </a:extLst>
          </p:cNvPr>
          <p:cNvSpPr txBox="1"/>
          <p:nvPr/>
        </p:nvSpPr>
        <p:spPr>
          <a:xfrm>
            <a:off x="2536969" y="393142"/>
            <a:ext cx="6945299" cy="707886"/>
          </a:xfrm>
          <a:prstGeom prst="rect">
            <a:avLst/>
          </a:prstGeom>
          <a:noFill/>
        </p:spPr>
        <p:txBody>
          <a:bodyPr wrap="square">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Python Visualizations</a:t>
            </a:r>
          </a:p>
        </p:txBody>
      </p:sp>
      <p:pic>
        <p:nvPicPr>
          <p:cNvPr id="22" name="Picture 21">
            <a:extLst>
              <a:ext uri="{FF2B5EF4-FFF2-40B4-BE49-F238E27FC236}">
                <a16:creationId xmlns:a16="http://schemas.microsoft.com/office/drawing/2014/main" id="{4F45D77A-95DA-90A4-AFC9-D2C866518AE4}"/>
              </a:ext>
            </a:extLst>
          </p:cNvPr>
          <p:cNvPicPr>
            <a:picLocks noChangeAspect="1"/>
          </p:cNvPicPr>
          <p:nvPr/>
        </p:nvPicPr>
        <p:blipFill>
          <a:blip r:embed="rId2"/>
          <a:stretch>
            <a:fillRect/>
          </a:stretch>
        </p:blipFill>
        <p:spPr>
          <a:xfrm>
            <a:off x="1146106" y="1442303"/>
            <a:ext cx="4643860" cy="3458914"/>
          </a:xfrm>
          <a:prstGeom prst="rect">
            <a:avLst/>
          </a:prstGeom>
        </p:spPr>
      </p:pic>
      <p:pic>
        <p:nvPicPr>
          <p:cNvPr id="25" name="Picture 24">
            <a:extLst>
              <a:ext uri="{FF2B5EF4-FFF2-40B4-BE49-F238E27FC236}">
                <a16:creationId xmlns:a16="http://schemas.microsoft.com/office/drawing/2014/main" id="{F11AB817-89AE-C30A-DE13-324B3FF9AA1E}"/>
              </a:ext>
            </a:extLst>
          </p:cNvPr>
          <p:cNvPicPr>
            <a:picLocks noChangeAspect="1"/>
          </p:cNvPicPr>
          <p:nvPr/>
        </p:nvPicPr>
        <p:blipFill>
          <a:blip r:embed="rId3"/>
          <a:stretch>
            <a:fillRect/>
          </a:stretch>
        </p:blipFill>
        <p:spPr>
          <a:xfrm>
            <a:off x="6583589" y="1302489"/>
            <a:ext cx="4259179" cy="3601373"/>
          </a:xfrm>
          <a:prstGeom prst="rect">
            <a:avLst/>
          </a:prstGeom>
        </p:spPr>
      </p:pic>
      <p:sp>
        <p:nvSpPr>
          <p:cNvPr id="19" name="TextBox 18">
            <a:extLst>
              <a:ext uri="{FF2B5EF4-FFF2-40B4-BE49-F238E27FC236}">
                <a16:creationId xmlns:a16="http://schemas.microsoft.com/office/drawing/2014/main" id="{C7F36617-36E8-C290-859F-DEBBBA8B5D61}"/>
              </a:ext>
            </a:extLst>
          </p:cNvPr>
          <p:cNvSpPr txBox="1"/>
          <p:nvPr/>
        </p:nvSpPr>
        <p:spPr>
          <a:xfrm>
            <a:off x="2536969" y="5247782"/>
            <a:ext cx="6176210" cy="1015663"/>
          </a:xfrm>
          <a:prstGeom prst="rect">
            <a:avLst/>
          </a:prstGeom>
          <a:noFill/>
        </p:spPr>
        <p:txBody>
          <a:bodyPr wrap="square">
            <a:spAutoFit/>
          </a:bodyPr>
          <a:lstStyle/>
          <a:p>
            <a:r>
              <a:rPr lang="en-US" sz="1200" b="0" i="0" dirty="0">
                <a:effectLst/>
                <a:latin typeface="Calibri" panose="020F0502020204030204" pitchFamily="34" charset="0"/>
                <a:ea typeface="Calibri" panose="020F0502020204030204" pitchFamily="34" charset="0"/>
                <a:cs typeface="Calibri" panose="020F0502020204030204" pitchFamily="34" charset="0"/>
              </a:rPr>
              <a:t>The order value (with and without discount) and the discounts given show constant increase with the rate reducing in the latest weeks. The subscription fee collected has also reduced in comparison to the earlier days of the app. So, we can focus on revamping the subscription plan structure; think of new ways of incentivizing buying a subscription plan, because it has clearly been established that gold users use the app to buy larger orders than non gold users.</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6932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组合 1"/>
          <p:cNvGrpSpPr/>
          <p:nvPr/>
        </p:nvGrpSpPr>
        <p:grpSpPr>
          <a:xfrm>
            <a:off x="3221845" y="161831"/>
            <a:ext cx="758825" cy="78930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20" name="TextBox 19">
            <a:extLst>
              <a:ext uri="{FF2B5EF4-FFF2-40B4-BE49-F238E27FC236}">
                <a16:creationId xmlns:a16="http://schemas.microsoft.com/office/drawing/2014/main" id="{DC2216AE-547B-5DBC-51B4-B00DC6D630AB}"/>
              </a:ext>
            </a:extLst>
          </p:cNvPr>
          <p:cNvSpPr txBox="1"/>
          <p:nvPr/>
        </p:nvSpPr>
        <p:spPr>
          <a:xfrm>
            <a:off x="3048000" y="202541"/>
            <a:ext cx="6096000" cy="707886"/>
          </a:xfrm>
          <a:prstGeom prst="rect">
            <a:avLst/>
          </a:prstGeom>
          <a:noFill/>
        </p:spPr>
        <p:txBody>
          <a:bodyPr wrap="square">
            <a:spAutoFit/>
          </a:bodyPr>
          <a:lstStyle/>
          <a:p>
            <a:pPr algn="ctr"/>
            <a:r>
              <a:rPr lang="en-IN" sz="4000" dirty="0">
                <a:solidFill>
                  <a:schemeClr val="tx1">
                    <a:lumMod val="75000"/>
                    <a:lumOff val="25000"/>
                  </a:schemeClr>
                </a:solidFill>
                <a:effectLst>
                  <a:outerShdw blurRad="38100" dist="38100" dir="2700000" algn="tl">
                    <a:srgbClr val="000000">
                      <a:alpha val="43137"/>
                    </a:srgbClr>
                  </a:outerShdw>
                </a:effectLst>
                <a:latin typeface="Century Gothic" panose="020B0502020202020204" pitchFamily="34" charset="0"/>
                <a:ea typeface="冬青黑体简体中文 W6" panose="020B0600000000000000" pitchFamily="34" charset="-122"/>
                <a:cs typeface="Century Gothic" panose="020B0502020202020204" pitchFamily="34" charset="0"/>
              </a:rPr>
              <a:t>UML Diagram</a:t>
            </a:r>
            <a:endPar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endParaRPr>
          </a:p>
        </p:txBody>
      </p:sp>
      <p:pic>
        <p:nvPicPr>
          <p:cNvPr id="22" name="Picture 21" descr="Diagram, schematic&#10;&#10;Description automatically generated">
            <a:extLst>
              <a:ext uri="{FF2B5EF4-FFF2-40B4-BE49-F238E27FC236}">
                <a16:creationId xmlns:a16="http://schemas.microsoft.com/office/drawing/2014/main" id="{DBE42563-DCD1-D9AE-C6F4-E2162EF15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43" y="1125296"/>
            <a:ext cx="8798490" cy="552418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3849944" y="103550"/>
            <a:ext cx="4686961" cy="1901803"/>
          </a:xfrm>
          <a:prstGeom prst="rect">
            <a:avLst/>
          </a:prstGeom>
          <a:noFill/>
        </p:spPr>
        <p:txBody>
          <a:bodyPr wrap="square">
            <a:spAutoFit/>
          </a:bodyPr>
          <a:lstStyle/>
          <a:p>
            <a:pPr algn="ctr">
              <a:lnSpc>
                <a:spcPct val="107000"/>
              </a:lnSpc>
              <a:spcAft>
                <a:spcPts val="800"/>
              </a:spcAft>
            </a:pPr>
            <a:r>
              <a:rPr lang="en-IN" sz="4000" dirty="0">
                <a:solidFill>
                  <a:schemeClr val="tx1">
                    <a:lumMod val="75000"/>
                    <a:lumOff val="25000"/>
                  </a:schemeClr>
                </a:solidFill>
                <a:effectLst>
                  <a:outerShdw blurRad="38100" dist="38100" dir="2700000" algn="tl">
                    <a:srgbClr val="000000">
                      <a:alpha val="43137"/>
                    </a:srgbClr>
                  </a:outerShdw>
                </a:effectLst>
                <a:latin typeface="Century Gothic" panose="020B0502020202020204" pitchFamily="34" charset="0"/>
                <a:ea typeface="冬青黑体简体中文 W6" panose="020B0600000000000000" pitchFamily="34" charset="-122"/>
                <a:cs typeface="Century Gothic" panose="020B0502020202020204" pitchFamily="34" charset="0"/>
                <a:sym typeface="+mn-ea"/>
              </a:rPr>
              <a:t>Relational Models</a:t>
            </a:r>
          </a:p>
          <a:p>
            <a:pPr algn="ct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组合 1"/>
          <p:cNvGrpSpPr/>
          <p:nvPr/>
        </p:nvGrpSpPr>
        <p:grpSpPr>
          <a:xfrm>
            <a:off x="2990154" y="56065"/>
            <a:ext cx="859790" cy="854710"/>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102"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3"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4"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5"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6"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7"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8"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9"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4"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5"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6"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4" name="TextBox 3">
            <a:extLst>
              <a:ext uri="{FF2B5EF4-FFF2-40B4-BE49-F238E27FC236}">
                <a16:creationId xmlns:a16="http://schemas.microsoft.com/office/drawing/2014/main" id="{1B895A2E-5294-51AC-6AFB-B5AC9664F3DE}"/>
              </a:ext>
            </a:extLst>
          </p:cNvPr>
          <p:cNvSpPr txBox="1"/>
          <p:nvPr/>
        </p:nvSpPr>
        <p:spPr>
          <a:xfrm>
            <a:off x="725732" y="746209"/>
            <a:ext cx="10935383" cy="6001643"/>
          </a:xfrm>
          <a:prstGeom prst="rect">
            <a:avLst/>
          </a:prstGeom>
          <a:noFill/>
        </p:spPr>
        <p:txBody>
          <a:bodyPr wrap="square" rtlCol="0">
            <a:spAutoFit/>
          </a:bodyPr>
          <a:lstStyle/>
          <a:p>
            <a:endParaRPr lang="en-US" sz="1200" dirty="0"/>
          </a:p>
          <a:p>
            <a:endParaRPr lang="en-US" sz="1200" dirty="0"/>
          </a:p>
          <a:p>
            <a:r>
              <a:rPr lang="en-US" sz="1200" dirty="0"/>
              <a:t>Our relational model has a total of 14 tables/relations:</a:t>
            </a:r>
          </a:p>
          <a:p>
            <a:endParaRPr lang="en-US" sz="1200" dirty="0"/>
          </a:p>
          <a:p>
            <a:pPr marL="228600" indent="-228600">
              <a:buFont typeface="+mj-lt"/>
              <a:buAutoNum type="arabicPeriod"/>
            </a:pPr>
            <a:r>
              <a:rPr lang="en-US" sz="1200" dirty="0"/>
              <a:t>Address – holds address info</a:t>
            </a:r>
          </a:p>
          <a:p>
            <a:pPr marL="228600" indent="-228600">
              <a:buFont typeface="+mj-lt"/>
              <a:buAutoNum type="arabicPeriod"/>
            </a:pPr>
            <a:endParaRPr lang="en-US" sz="1200" dirty="0"/>
          </a:p>
          <a:p>
            <a:pPr marL="228600" indent="-228600">
              <a:buFont typeface="+mj-lt"/>
              <a:buAutoNum type="arabicPeriod"/>
            </a:pPr>
            <a:r>
              <a:rPr lang="en-US" sz="1200" dirty="0" err="1"/>
              <a:t>User_account</a:t>
            </a:r>
            <a:r>
              <a:rPr lang="en-US" sz="1200" dirty="0"/>
              <a:t> – whole set of customers registered on the app</a:t>
            </a:r>
          </a:p>
          <a:p>
            <a:pPr marL="228600" indent="-228600">
              <a:buFont typeface="+mj-lt"/>
              <a:buAutoNum type="arabicPeriod"/>
            </a:pPr>
            <a:endParaRPr lang="en-US" sz="1200" dirty="0"/>
          </a:p>
          <a:p>
            <a:pPr marL="228600" indent="-228600">
              <a:buFont typeface="+mj-lt"/>
              <a:buAutoNum type="arabicPeriod"/>
            </a:pPr>
            <a:r>
              <a:rPr lang="en-US" sz="1200" dirty="0" err="1"/>
              <a:t>User_account_food_preference</a:t>
            </a:r>
            <a:r>
              <a:rPr lang="en-US" sz="1200" dirty="0"/>
              <a:t> – the food preference of each customer</a:t>
            </a:r>
          </a:p>
          <a:p>
            <a:pPr marL="228600" indent="-228600">
              <a:buFont typeface="+mj-lt"/>
              <a:buAutoNum type="arabicPeriod"/>
            </a:pPr>
            <a:endParaRPr lang="en-US" sz="1200" dirty="0"/>
          </a:p>
          <a:p>
            <a:pPr marL="228600" indent="-228600">
              <a:buFont typeface="+mj-lt"/>
              <a:buAutoNum type="arabicPeriod"/>
            </a:pPr>
            <a:r>
              <a:rPr lang="en-US" sz="1200" dirty="0" err="1"/>
              <a:t>Free_account</a:t>
            </a:r>
            <a:r>
              <a:rPr lang="en-US" sz="1200" dirty="0"/>
              <a:t> – free customers on the app</a:t>
            </a:r>
          </a:p>
          <a:p>
            <a:pPr marL="228600" indent="-228600">
              <a:buFont typeface="+mj-lt"/>
              <a:buAutoNum type="arabicPeriod"/>
            </a:pPr>
            <a:endParaRPr lang="en-US" sz="1200" dirty="0"/>
          </a:p>
          <a:p>
            <a:pPr marL="228600" indent="-228600">
              <a:buFont typeface="+mj-lt"/>
              <a:buAutoNum type="arabicPeriod"/>
            </a:pPr>
            <a:r>
              <a:rPr lang="en-US" sz="1200" dirty="0" err="1"/>
              <a:t>Gold_account</a:t>
            </a:r>
            <a:r>
              <a:rPr lang="en-US" sz="1200" dirty="0"/>
              <a:t> – gold customers on the app</a:t>
            </a:r>
          </a:p>
          <a:p>
            <a:pPr marL="228600" indent="-228600">
              <a:buFont typeface="+mj-lt"/>
              <a:buAutoNum type="arabicPeriod"/>
            </a:pPr>
            <a:endParaRPr lang="en-US" sz="1200" dirty="0"/>
          </a:p>
          <a:p>
            <a:pPr marL="228600" indent="-228600">
              <a:buFont typeface="+mj-lt"/>
              <a:buAutoNum type="arabicPeriod"/>
            </a:pPr>
            <a:r>
              <a:rPr lang="en-US" sz="1200" dirty="0"/>
              <a:t>Discount – different gold subscriptions details</a:t>
            </a:r>
          </a:p>
          <a:p>
            <a:pPr marL="228600" indent="-228600">
              <a:buFont typeface="+mj-lt"/>
              <a:buAutoNum type="arabicPeriod"/>
            </a:pPr>
            <a:endParaRPr lang="en-US" sz="1200" dirty="0"/>
          </a:p>
          <a:p>
            <a:pPr marL="228600" indent="-228600">
              <a:buFont typeface="+mj-lt"/>
              <a:buAutoNum type="arabicPeriod"/>
            </a:pPr>
            <a:r>
              <a:rPr lang="en-US" sz="1200" dirty="0"/>
              <a:t>Payment – payment details of the ordered places</a:t>
            </a:r>
          </a:p>
          <a:p>
            <a:pPr marL="228600" indent="-228600">
              <a:buFont typeface="+mj-lt"/>
              <a:buAutoNum type="arabicPeriod"/>
            </a:pPr>
            <a:endParaRPr lang="en-US" sz="1200" dirty="0"/>
          </a:p>
          <a:p>
            <a:pPr marL="228600" indent="-228600">
              <a:buFont typeface="+mj-lt"/>
              <a:buAutoNum type="arabicPeriod"/>
            </a:pPr>
            <a:r>
              <a:rPr lang="en-US" sz="1200" dirty="0" err="1"/>
              <a:t>Order_details</a:t>
            </a:r>
            <a:r>
              <a:rPr lang="en-US" sz="1200" dirty="0"/>
              <a:t> – order details </a:t>
            </a:r>
          </a:p>
          <a:p>
            <a:pPr marL="228600" indent="-228600">
              <a:buFont typeface="+mj-lt"/>
              <a:buAutoNum type="arabicPeriod"/>
            </a:pPr>
            <a:endParaRPr lang="en-US" sz="1200" dirty="0"/>
          </a:p>
          <a:p>
            <a:pPr marL="228600" indent="-228600">
              <a:buFont typeface="+mj-lt"/>
              <a:buAutoNum type="arabicPeriod"/>
            </a:pPr>
            <a:r>
              <a:rPr lang="en-US" sz="1200" dirty="0"/>
              <a:t>Orders – individual order identifier details</a:t>
            </a:r>
          </a:p>
          <a:p>
            <a:pPr marL="228600" indent="-228600">
              <a:buFont typeface="+mj-lt"/>
              <a:buAutoNum type="arabicPeriod"/>
            </a:pPr>
            <a:endParaRPr lang="en-US" sz="1200" dirty="0"/>
          </a:p>
          <a:p>
            <a:pPr marL="228600" indent="-228600">
              <a:buFont typeface="+mj-lt"/>
              <a:buAutoNum type="arabicPeriod"/>
            </a:pPr>
            <a:r>
              <a:rPr lang="en-US" sz="1200" dirty="0"/>
              <a:t>Menu – menu associated with a  restaurant</a:t>
            </a:r>
          </a:p>
          <a:p>
            <a:pPr marL="228600" indent="-228600">
              <a:buFont typeface="+mj-lt"/>
              <a:buAutoNum type="arabicPeriod"/>
            </a:pPr>
            <a:endParaRPr lang="en-US" sz="1200" dirty="0"/>
          </a:p>
          <a:p>
            <a:pPr marL="228600" indent="-228600">
              <a:buFont typeface="+mj-lt"/>
              <a:buAutoNum type="arabicPeriod"/>
            </a:pPr>
            <a:r>
              <a:rPr lang="en-US" sz="1200" dirty="0" err="1"/>
              <a:t>Menu_item</a:t>
            </a:r>
            <a:r>
              <a:rPr lang="en-US" sz="1200" dirty="0"/>
              <a:t> – items inside a particular menu</a:t>
            </a:r>
          </a:p>
          <a:p>
            <a:pPr marL="228600" indent="-228600">
              <a:buFont typeface="+mj-lt"/>
              <a:buAutoNum type="arabicPeriod"/>
            </a:pPr>
            <a:endParaRPr lang="en-US" sz="1200" dirty="0"/>
          </a:p>
          <a:p>
            <a:pPr marL="228600" indent="-228600">
              <a:buFont typeface="+mj-lt"/>
              <a:buAutoNum type="arabicPeriod"/>
            </a:pPr>
            <a:r>
              <a:rPr lang="en-US" sz="1200" dirty="0" err="1"/>
              <a:t>Menu_item_category</a:t>
            </a:r>
            <a:r>
              <a:rPr lang="en-US" sz="1200" dirty="0"/>
              <a:t> – category each menu item belongs to</a:t>
            </a:r>
          </a:p>
          <a:p>
            <a:pPr marL="228600" indent="-228600">
              <a:buFont typeface="+mj-lt"/>
              <a:buAutoNum type="arabicPeriod"/>
            </a:pPr>
            <a:endParaRPr lang="en-US" sz="1200" dirty="0"/>
          </a:p>
          <a:p>
            <a:pPr marL="228600" indent="-228600">
              <a:buFont typeface="+mj-lt"/>
              <a:buAutoNum type="arabicPeriod"/>
            </a:pPr>
            <a:r>
              <a:rPr lang="en-US" sz="1200" dirty="0"/>
              <a:t>Restaurant – restaurants accepting orders on the app</a:t>
            </a:r>
          </a:p>
          <a:p>
            <a:pPr marL="228600" indent="-228600">
              <a:buFont typeface="+mj-lt"/>
              <a:buAutoNum type="arabicPeriod"/>
            </a:pPr>
            <a:endParaRPr lang="en-US" sz="1200" dirty="0"/>
          </a:p>
          <a:p>
            <a:pPr marL="228600" indent="-228600">
              <a:buFont typeface="+mj-lt"/>
              <a:buAutoNum type="arabicPeriod"/>
            </a:pPr>
            <a:r>
              <a:rPr lang="en-US" sz="1200" dirty="0" err="1"/>
              <a:t>Delivery_agent</a:t>
            </a:r>
            <a:r>
              <a:rPr lang="en-US" sz="1200" dirty="0"/>
              <a:t> – delivery agent details</a:t>
            </a:r>
          </a:p>
          <a:p>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1090863" y="136378"/>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Analytical SQL Queries</a:t>
            </a:r>
          </a:p>
        </p:txBody>
      </p:sp>
      <p:grpSp>
        <p:nvGrpSpPr>
          <p:cNvPr id="3" name="组合 1"/>
          <p:cNvGrpSpPr/>
          <p:nvPr/>
        </p:nvGrpSpPr>
        <p:grpSpPr>
          <a:xfrm>
            <a:off x="2568775" y="4870"/>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5" name="Text Box 4"/>
          <p:cNvSpPr txBox="1"/>
          <p:nvPr/>
        </p:nvSpPr>
        <p:spPr>
          <a:xfrm>
            <a:off x="1002632" y="884239"/>
            <a:ext cx="9796847" cy="461665"/>
          </a:xfrm>
          <a:prstGeom prst="rect">
            <a:avLst/>
          </a:prstGeom>
          <a:noFill/>
        </p:spPr>
        <p:txBody>
          <a:bodyPr wrap="square" rtlCol="0">
            <a:spAutoFit/>
          </a:bodyPr>
          <a:lstStyle/>
          <a:p>
            <a:r>
              <a:rPr lang="en-IN" altLang="en-US" sz="1200" dirty="0">
                <a:latin typeface="Cambria" panose="02040503050406030204" charset="0"/>
                <a:cs typeface="Cambria" panose="02040503050406030204" charset="0"/>
              </a:rPr>
              <a:t>             </a:t>
            </a:r>
            <a:r>
              <a:rPr lang="en-US" sz="1200" dirty="0"/>
              <a:t>1.First, let us look at the order count split between the free and the gold users:</a:t>
            </a:r>
          </a:p>
          <a:p>
            <a:endParaRPr lang="en-IN" altLang="en-US" sz="1200" dirty="0">
              <a:latin typeface="Cambria" panose="02040503050406030204" charset="0"/>
              <a:cs typeface="Cambria" panose="02040503050406030204" charset="0"/>
            </a:endParaRPr>
          </a:p>
        </p:txBody>
      </p:sp>
      <p:pic>
        <p:nvPicPr>
          <p:cNvPr id="6" name="Picture 5">
            <a:extLst>
              <a:ext uri="{FF2B5EF4-FFF2-40B4-BE49-F238E27FC236}">
                <a16:creationId xmlns:a16="http://schemas.microsoft.com/office/drawing/2014/main" id="{5440AD78-B214-DA8B-706C-4F50A5478F90}"/>
              </a:ext>
            </a:extLst>
          </p:cNvPr>
          <p:cNvPicPr/>
          <p:nvPr/>
        </p:nvPicPr>
        <p:blipFill>
          <a:blip r:embed="rId2"/>
          <a:stretch>
            <a:fillRect/>
          </a:stretch>
        </p:blipFill>
        <p:spPr>
          <a:xfrm>
            <a:off x="1595684" y="1210889"/>
            <a:ext cx="6409629" cy="1804447"/>
          </a:xfrm>
          <a:prstGeom prst="rect">
            <a:avLst/>
          </a:prstGeom>
        </p:spPr>
      </p:pic>
      <p:pic>
        <p:nvPicPr>
          <p:cNvPr id="7" name="Picture 6">
            <a:extLst>
              <a:ext uri="{FF2B5EF4-FFF2-40B4-BE49-F238E27FC236}">
                <a16:creationId xmlns:a16="http://schemas.microsoft.com/office/drawing/2014/main" id="{D4F41354-67FB-F349-E609-537FC6BD035D}"/>
              </a:ext>
            </a:extLst>
          </p:cNvPr>
          <p:cNvPicPr/>
          <p:nvPr/>
        </p:nvPicPr>
        <p:blipFill>
          <a:blip r:embed="rId3"/>
          <a:stretch>
            <a:fillRect/>
          </a:stretch>
        </p:blipFill>
        <p:spPr>
          <a:xfrm>
            <a:off x="1595684" y="3059769"/>
            <a:ext cx="4467225" cy="461665"/>
          </a:xfrm>
          <a:prstGeom prst="rect">
            <a:avLst/>
          </a:prstGeom>
        </p:spPr>
      </p:pic>
      <p:sp>
        <p:nvSpPr>
          <p:cNvPr id="20" name="TextBox 19">
            <a:extLst>
              <a:ext uri="{FF2B5EF4-FFF2-40B4-BE49-F238E27FC236}">
                <a16:creationId xmlns:a16="http://schemas.microsoft.com/office/drawing/2014/main" id="{6E665CE9-7518-1505-3580-179606089220}"/>
              </a:ext>
            </a:extLst>
          </p:cNvPr>
          <p:cNvSpPr txBox="1"/>
          <p:nvPr/>
        </p:nvSpPr>
        <p:spPr>
          <a:xfrm>
            <a:off x="1503424" y="3457460"/>
            <a:ext cx="9099921" cy="461665"/>
          </a:xfrm>
          <a:prstGeom prst="rect">
            <a:avLst/>
          </a:prstGeom>
          <a:noFill/>
        </p:spPr>
        <p:txBody>
          <a:bodyPr wrap="square">
            <a:spAutoFit/>
          </a:bodyPr>
          <a:lstStyle/>
          <a:p>
            <a:r>
              <a:rPr lang="en-US" sz="1200" dirty="0">
                <a:solidFill>
                  <a:srgbClr val="000000"/>
                </a:solidFill>
                <a:effectLst/>
                <a:latin typeface="Calibri" panose="020F0502020204030204" pitchFamily="34" charset="0"/>
                <a:ea typeface="Calibri" panose="020F0502020204030204" pitchFamily="34" charset="0"/>
              </a:rPr>
              <a:t>From the output, it seems that the number of orders made by the free users are higher than the gold users. To better understand this split, we need to further investigate the number of orders made by each group of users and the average order per customer of the two groups.</a:t>
            </a:r>
            <a:endParaRPr lang="en-US" sz="1200" dirty="0"/>
          </a:p>
        </p:txBody>
      </p:sp>
      <p:sp>
        <p:nvSpPr>
          <p:cNvPr id="22" name="TextBox 21">
            <a:extLst>
              <a:ext uri="{FF2B5EF4-FFF2-40B4-BE49-F238E27FC236}">
                <a16:creationId xmlns:a16="http://schemas.microsoft.com/office/drawing/2014/main" id="{1BAE1B39-CF1B-5FFC-F129-E6032D4825A0}"/>
              </a:ext>
            </a:extLst>
          </p:cNvPr>
          <p:cNvSpPr txBox="1"/>
          <p:nvPr/>
        </p:nvSpPr>
        <p:spPr>
          <a:xfrm>
            <a:off x="1390164" y="3870414"/>
            <a:ext cx="9986211" cy="276999"/>
          </a:xfrm>
          <a:prstGeom prst="rect">
            <a:avLst/>
          </a:prstGeom>
          <a:noFill/>
        </p:spPr>
        <p:txBody>
          <a:bodyPr wrap="square">
            <a:spAutoFit/>
          </a:bodyPr>
          <a:lstStyle/>
          <a:p>
            <a:r>
              <a:rPr lang="en-US" sz="1200" dirty="0">
                <a:solidFill>
                  <a:srgbClr val="000000"/>
                </a:solidFill>
                <a:effectLst/>
                <a:latin typeface="Calibri" panose="020F0502020204030204" pitchFamily="34" charset="0"/>
                <a:ea typeface="Calibri" panose="020F0502020204030204" pitchFamily="34" charset="0"/>
              </a:rPr>
              <a:t> 2. Now, let us find the average no of orders per gold customer and free account customer:</a:t>
            </a:r>
            <a:endParaRPr lang="en-US" sz="1200" dirty="0"/>
          </a:p>
        </p:txBody>
      </p:sp>
      <p:pic>
        <p:nvPicPr>
          <p:cNvPr id="25" name="Picture 24">
            <a:extLst>
              <a:ext uri="{FF2B5EF4-FFF2-40B4-BE49-F238E27FC236}">
                <a16:creationId xmlns:a16="http://schemas.microsoft.com/office/drawing/2014/main" id="{562D92FB-2619-DF16-9EAC-2C9AF7A0138D}"/>
              </a:ext>
            </a:extLst>
          </p:cNvPr>
          <p:cNvPicPr/>
          <p:nvPr/>
        </p:nvPicPr>
        <p:blipFill>
          <a:blip r:embed="rId4"/>
          <a:stretch>
            <a:fillRect/>
          </a:stretch>
        </p:blipFill>
        <p:spPr>
          <a:xfrm>
            <a:off x="1595684" y="4115496"/>
            <a:ext cx="5650505" cy="1915185"/>
          </a:xfrm>
          <a:prstGeom prst="rect">
            <a:avLst/>
          </a:prstGeom>
        </p:spPr>
      </p:pic>
      <p:pic>
        <p:nvPicPr>
          <p:cNvPr id="26" name="Picture 25">
            <a:extLst>
              <a:ext uri="{FF2B5EF4-FFF2-40B4-BE49-F238E27FC236}">
                <a16:creationId xmlns:a16="http://schemas.microsoft.com/office/drawing/2014/main" id="{AA5D63B8-6CD4-4F0A-6C8E-3DF039071831}"/>
              </a:ext>
            </a:extLst>
          </p:cNvPr>
          <p:cNvPicPr/>
          <p:nvPr/>
        </p:nvPicPr>
        <p:blipFill>
          <a:blip r:embed="rId5"/>
          <a:stretch>
            <a:fillRect/>
          </a:stretch>
        </p:blipFill>
        <p:spPr>
          <a:xfrm>
            <a:off x="1586158" y="6004644"/>
            <a:ext cx="4486275" cy="454928"/>
          </a:xfrm>
          <a:prstGeom prst="rect">
            <a:avLst/>
          </a:prstGeom>
        </p:spPr>
      </p:pic>
      <p:sp>
        <p:nvSpPr>
          <p:cNvPr id="28" name="TextBox 27">
            <a:extLst>
              <a:ext uri="{FF2B5EF4-FFF2-40B4-BE49-F238E27FC236}">
                <a16:creationId xmlns:a16="http://schemas.microsoft.com/office/drawing/2014/main" id="{E6BD69F0-D17F-75C3-CC0F-8762421FB5C6}"/>
              </a:ext>
            </a:extLst>
          </p:cNvPr>
          <p:cNvSpPr txBox="1"/>
          <p:nvPr/>
        </p:nvSpPr>
        <p:spPr>
          <a:xfrm>
            <a:off x="1503424" y="6417085"/>
            <a:ext cx="8667271" cy="465833"/>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The gold users order more often than the regular free user, this could be attributed to the fact that the gold user enjoys the discount associated with the gold account benefits.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1037773" y="105241"/>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Analytical SQL Queries</a:t>
            </a:r>
          </a:p>
        </p:txBody>
      </p:sp>
      <p:grpSp>
        <p:nvGrpSpPr>
          <p:cNvPr id="3" name="组合 1"/>
          <p:cNvGrpSpPr/>
          <p:nvPr/>
        </p:nvGrpSpPr>
        <p:grpSpPr>
          <a:xfrm>
            <a:off x="2539654" y="32867"/>
            <a:ext cx="933659" cy="906220"/>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6" name="TextBox 5">
            <a:extLst>
              <a:ext uri="{FF2B5EF4-FFF2-40B4-BE49-F238E27FC236}">
                <a16:creationId xmlns:a16="http://schemas.microsoft.com/office/drawing/2014/main" id="{2AACC739-9F4B-FE4C-CA90-2D48EC1F2E8A}"/>
              </a:ext>
            </a:extLst>
          </p:cNvPr>
          <p:cNvSpPr txBox="1"/>
          <p:nvPr/>
        </p:nvSpPr>
        <p:spPr>
          <a:xfrm>
            <a:off x="933701" y="878801"/>
            <a:ext cx="11718758" cy="276999"/>
          </a:xfrm>
          <a:prstGeom prst="rect">
            <a:avLst/>
          </a:prstGeom>
          <a:noFill/>
        </p:spPr>
        <p:txBody>
          <a:bodyPr wrap="square" rtlCol="0">
            <a:spAutoFit/>
          </a:bodyPr>
          <a:lstStyle/>
          <a:p>
            <a:r>
              <a:rPr lang="en-US" sz="1200" dirty="0">
                <a:solidFill>
                  <a:srgbClr val="000000"/>
                </a:solidFill>
                <a:effectLst/>
                <a:latin typeface="Calibri" panose="020F0502020204030204" pitchFamily="34" charset="0"/>
                <a:ea typeface="Calibri" panose="020F0502020204030204" pitchFamily="34" charset="0"/>
              </a:rPr>
              <a:t>3.Now, let us also see the most popular gold subscription, and the average order per respective gold subscription plan of that customer.</a:t>
            </a:r>
            <a:endParaRPr lang="en-US" sz="1200" dirty="0"/>
          </a:p>
        </p:txBody>
      </p:sp>
      <p:pic>
        <p:nvPicPr>
          <p:cNvPr id="7" name="Picture 6">
            <a:extLst>
              <a:ext uri="{FF2B5EF4-FFF2-40B4-BE49-F238E27FC236}">
                <a16:creationId xmlns:a16="http://schemas.microsoft.com/office/drawing/2014/main" id="{6C990E02-59AD-69DD-A6A9-074C0DDA0FE5}"/>
              </a:ext>
            </a:extLst>
          </p:cNvPr>
          <p:cNvPicPr/>
          <p:nvPr/>
        </p:nvPicPr>
        <p:blipFill>
          <a:blip r:embed="rId2"/>
          <a:stretch>
            <a:fillRect/>
          </a:stretch>
        </p:blipFill>
        <p:spPr>
          <a:xfrm>
            <a:off x="1273038" y="1171065"/>
            <a:ext cx="5119136" cy="1553776"/>
          </a:xfrm>
          <a:prstGeom prst="rect">
            <a:avLst/>
          </a:prstGeom>
        </p:spPr>
      </p:pic>
      <p:pic>
        <p:nvPicPr>
          <p:cNvPr id="19" name="Picture 18">
            <a:extLst>
              <a:ext uri="{FF2B5EF4-FFF2-40B4-BE49-F238E27FC236}">
                <a16:creationId xmlns:a16="http://schemas.microsoft.com/office/drawing/2014/main" id="{C1124412-48D4-0124-E9B4-33AB0E74C09F}"/>
              </a:ext>
            </a:extLst>
          </p:cNvPr>
          <p:cNvPicPr/>
          <p:nvPr/>
        </p:nvPicPr>
        <p:blipFill>
          <a:blip r:embed="rId3"/>
          <a:stretch>
            <a:fillRect/>
          </a:stretch>
        </p:blipFill>
        <p:spPr>
          <a:xfrm>
            <a:off x="1273038" y="2740769"/>
            <a:ext cx="4400550" cy="853240"/>
          </a:xfrm>
          <a:prstGeom prst="rect">
            <a:avLst/>
          </a:prstGeom>
        </p:spPr>
      </p:pic>
      <p:sp>
        <p:nvSpPr>
          <p:cNvPr id="21" name="TextBox 20">
            <a:extLst>
              <a:ext uri="{FF2B5EF4-FFF2-40B4-BE49-F238E27FC236}">
                <a16:creationId xmlns:a16="http://schemas.microsoft.com/office/drawing/2014/main" id="{03A453DB-CA97-CF49-6268-E401C3C48AC9}"/>
              </a:ext>
            </a:extLst>
          </p:cNvPr>
          <p:cNvSpPr txBox="1"/>
          <p:nvPr/>
        </p:nvSpPr>
        <p:spPr>
          <a:xfrm>
            <a:off x="933701" y="3541512"/>
            <a:ext cx="10394316" cy="465833"/>
          </a:xfrm>
          <a:prstGeom prst="rect">
            <a:avLst/>
          </a:prstGeom>
          <a:noFill/>
        </p:spPr>
        <p:txBody>
          <a:bodyPr wrap="square">
            <a:spAutoFit/>
          </a:bodyPr>
          <a:lstStyle/>
          <a:p>
            <a:pPr marL="6350" marR="11747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Looks like the gold plus subscription plan is the most popular, there are on average 100% and 40%  more orders in comparison to the gold pro and gold orders, respectively. Also, in contrast to the subscribers for each gold package the average order per user is highest for gold users, followed by gold plus and then gold pro. </a:t>
            </a:r>
          </a:p>
        </p:txBody>
      </p:sp>
      <p:sp>
        <p:nvSpPr>
          <p:cNvPr id="23" name="TextBox 22">
            <a:extLst>
              <a:ext uri="{FF2B5EF4-FFF2-40B4-BE49-F238E27FC236}">
                <a16:creationId xmlns:a16="http://schemas.microsoft.com/office/drawing/2014/main" id="{0F17642D-57A1-55B3-7B1D-C6F290C24566}"/>
              </a:ext>
            </a:extLst>
          </p:cNvPr>
          <p:cNvSpPr txBox="1"/>
          <p:nvPr/>
        </p:nvSpPr>
        <p:spPr>
          <a:xfrm>
            <a:off x="803823" y="4007345"/>
            <a:ext cx="6220326" cy="471411"/>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4.What is the average order value - overall, by non-gold and gold customers? </a:t>
            </a:r>
          </a:p>
          <a:p>
            <a:pPr marL="0" marR="0" indent="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 </a:t>
            </a:r>
          </a:p>
        </p:txBody>
      </p:sp>
      <p:pic>
        <p:nvPicPr>
          <p:cNvPr id="24" name="Picture 23">
            <a:extLst>
              <a:ext uri="{FF2B5EF4-FFF2-40B4-BE49-F238E27FC236}">
                <a16:creationId xmlns:a16="http://schemas.microsoft.com/office/drawing/2014/main" id="{DB89CECE-B1E8-C64F-A3F0-992E2901DCAF}"/>
              </a:ext>
            </a:extLst>
          </p:cNvPr>
          <p:cNvPicPr/>
          <p:nvPr/>
        </p:nvPicPr>
        <p:blipFill>
          <a:blip r:embed="rId4"/>
          <a:stretch>
            <a:fillRect/>
          </a:stretch>
        </p:blipFill>
        <p:spPr>
          <a:xfrm>
            <a:off x="1273038" y="4355325"/>
            <a:ext cx="5751111" cy="23419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pic>
        <p:nvPicPr>
          <p:cNvPr id="5" name="Picture 4">
            <a:extLst>
              <a:ext uri="{FF2B5EF4-FFF2-40B4-BE49-F238E27FC236}">
                <a16:creationId xmlns:a16="http://schemas.microsoft.com/office/drawing/2014/main" id="{8868C022-6019-E6F5-121B-D16384BDACF0}"/>
              </a:ext>
            </a:extLst>
          </p:cNvPr>
          <p:cNvPicPr/>
          <p:nvPr/>
        </p:nvPicPr>
        <p:blipFill>
          <a:blip r:embed="rId2"/>
          <a:stretch>
            <a:fillRect/>
          </a:stretch>
        </p:blipFill>
        <p:spPr>
          <a:xfrm>
            <a:off x="919195" y="1063112"/>
            <a:ext cx="4410075" cy="605267"/>
          </a:xfrm>
          <a:prstGeom prst="rect">
            <a:avLst/>
          </a:prstGeom>
        </p:spPr>
      </p:pic>
      <p:sp>
        <p:nvSpPr>
          <p:cNvPr id="7" name="TextBox 6">
            <a:extLst>
              <a:ext uri="{FF2B5EF4-FFF2-40B4-BE49-F238E27FC236}">
                <a16:creationId xmlns:a16="http://schemas.microsoft.com/office/drawing/2014/main" id="{BE6FE731-2DD0-344C-C0E4-1D1EDFE0A2DD}"/>
              </a:ext>
            </a:extLst>
          </p:cNvPr>
          <p:cNvSpPr txBox="1"/>
          <p:nvPr/>
        </p:nvSpPr>
        <p:spPr>
          <a:xfrm>
            <a:off x="850230" y="1625462"/>
            <a:ext cx="9480885" cy="465833"/>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We can see that the average order value of gold members is larger in comparison to the free account users.  It would be interesting to see if the story remains even after we consider the gold discount offered to the gold members. </a:t>
            </a:r>
          </a:p>
        </p:txBody>
      </p:sp>
      <p:sp>
        <p:nvSpPr>
          <p:cNvPr id="20" name="TextBox 19">
            <a:extLst>
              <a:ext uri="{FF2B5EF4-FFF2-40B4-BE49-F238E27FC236}">
                <a16:creationId xmlns:a16="http://schemas.microsoft.com/office/drawing/2014/main" id="{16B8D19E-16F9-C2DA-3B3F-09FFE9851701}"/>
              </a:ext>
            </a:extLst>
          </p:cNvPr>
          <p:cNvSpPr txBox="1"/>
          <p:nvPr/>
        </p:nvSpPr>
        <p:spPr>
          <a:xfrm>
            <a:off x="850230" y="2091295"/>
            <a:ext cx="9264100" cy="471411"/>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5.Now let's see average order value of the gold members after taking into account the discount offered on the orders. </a:t>
            </a:r>
          </a:p>
          <a:p>
            <a:pPr marL="0" marR="0" indent="0">
              <a:lnSpc>
                <a:spcPct val="107000"/>
              </a:lnSpc>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 </a:t>
            </a:r>
          </a:p>
        </p:txBody>
      </p:sp>
      <p:pic>
        <p:nvPicPr>
          <p:cNvPr id="21" name="Picture 20">
            <a:extLst>
              <a:ext uri="{FF2B5EF4-FFF2-40B4-BE49-F238E27FC236}">
                <a16:creationId xmlns:a16="http://schemas.microsoft.com/office/drawing/2014/main" id="{FA573FF5-DC05-144A-45F6-815F77682A19}"/>
              </a:ext>
            </a:extLst>
          </p:cNvPr>
          <p:cNvPicPr/>
          <p:nvPr/>
        </p:nvPicPr>
        <p:blipFill>
          <a:blip r:embed="rId3"/>
          <a:stretch>
            <a:fillRect/>
          </a:stretch>
        </p:blipFill>
        <p:spPr>
          <a:xfrm>
            <a:off x="919195" y="2327000"/>
            <a:ext cx="6115050" cy="905484"/>
          </a:xfrm>
          <a:prstGeom prst="rect">
            <a:avLst/>
          </a:prstGeom>
        </p:spPr>
      </p:pic>
      <p:pic>
        <p:nvPicPr>
          <p:cNvPr id="22" name="Picture 21">
            <a:extLst>
              <a:ext uri="{FF2B5EF4-FFF2-40B4-BE49-F238E27FC236}">
                <a16:creationId xmlns:a16="http://schemas.microsoft.com/office/drawing/2014/main" id="{FF458AF9-69D4-42B9-148A-606D6D26AB41}"/>
              </a:ext>
            </a:extLst>
          </p:cNvPr>
          <p:cNvPicPr/>
          <p:nvPr/>
        </p:nvPicPr>
        <p:blipFill>
          <a:blip r:embed="rId4"/>
          <a:stretch>
            <a:fillRect/>
          </a:stretch>
        </p:blipFill>
        <p:spPr>
          <a:xfrm>
            <a:off x="919195" y="3176967"/>
            <a:ext cx="2647950" cy="582443"/>
          </a:xfrm>
          <a:prstGeom prst="rect">
            <a:avLst/>
          </a:prstGeom>
        </p:spPr>
      </p:pic>
      <p:sp>
        <p:nvSpPr>
          <p:cNvPr id="24" name="TextBox 23">
            <a:extLst>
              <a:ext uri="{FF2B5EF4-FFF2-40B4-BE49-F238E27FC236}">
                <a16:creationId xmlns:a16="http://schemas.microsoft.com/office/drawing/2014/main" id="{1E9FBC46-0769-1564-0A3F-CF92C400BBB1}"/>
              </a:ext>
            </a:extLst>
          </p:cNvPr>
          <p:cNvSpPr txBox="1"/>
          <p:nvPr/>
        </p:nvSpPr>
        <p:spPr>
          <a:xfrm>
            <a:off x="850230" y="3730332"/>
            <a:ext cx="10844464" cy="1036374"/>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The average order value is around 8% lesser than the total average order value for gold users, when we consider the discounts provided. In conclusion, the average order value is greater for gold users than free members, considering the additional subscription fee, it is beneficial for the company if a particular user moves from the free group to the gold group. Also, the gold plus is the most popular gold subscription, probably attributable to the anchoring effect of the gold plus subscription. We could optimize the pricing of the gold subscriptions even more, optimize the discount rates by looking into predicting future order/subscription patterns or even perform A/B testing for the optimal pricing of the subscription plan/discount rates. The above analysis completely focuses on the customer and their past behavior/pattern. </a:t>
            </a:r>
          </a:p>
        </p:txBody>
      </p:sp>
      <p:sp>
        <p:nvSpPr>
          <p:cNvPr id="26" name="TextBox 25">
            <a:extLst>
              <a:ext uri="{FF2B5EF4-FFF2-40B4-BE49-F238E27FC236}">
                <a16:creationId xmlns:a16="http://schemas.microsoft.com/office/drawing/2014/main" id="{218C62B8-5D72-6D5B-165E-BC3050F69AB3}"/>
              </a:ext>
            </a:extLst>
          </p:cNvPr>
          <p:cNvSpPr txBox="1"/>
          <p:nvPr/>
        </p:nvSpPr>
        <p:spPr>
          <a:xfrm>
            <a:off x="810125" y="4717682"/>
            <a:ext cx="10571749" cy="461665"/>
          </a:xfrm>
          <a:prstGeom prst="rect">
            <a:avLst/>
          </a:prstGeom>
          <a:noFill/>
        </p:spPr>
        <p:txBody>
          <a:bodyPr wrap="square">
            <a:spAutoFit/>
          </a:bodyPr>
          <a:lstStyle/>
          <a:p>
            <a:r>
              <a:rPr lang="en-US" sz="1200" dirty="0">
                <a:solidFill>
                  <a:srgbClr val="000000"/>
                </a:solidFill>
                <a:effectLst/>
                <a:latin typeface="Calibri" panose="020F0502020204030204" pitchFamily="34" charset="0"/>
                <a:ea typeface="Calibri" panose="020F0502020204030204" pitchFamily="34" charset="0"/>
              </a:rPr>
              <a:t>6.Now, let's explore the dataset based on geography, restaurant, menu item etc. Let's look at the most popular location, restaurant, and the menu items. First, the top 5 locations </a:t>
            </a:r>
            <a:endParaRPr lang="en-US" sz="1200" dirty="0"/>
          </a:p>
        </p:txBody>
      </p:sp>
      <p:pic>
        <p:nvPicPr>
          <p:cNvPr id="27" name="Picture 26">
            <a:extLst>
              <a:ext uri="{FF2B5EF4-FFF2-40B4-BE49-F238E27FC236}">
                <a16:creationId xmlns:a16="http://schemas.microsoft.com/office/drawing/2014/main" id="{2F3174C8-61C8-C5B8-6999-AE3AE540865C}"/>
              </a:ext>
            </a:extLst>
          </p:cNvPr>
          <p:cNvPicPr/>
          <p:nvPr/>
        </p:nvPicPr>
        <p:blipFill>
          <a:blip r:embed="rId5"/>
          <a:stretch>
            <a:fillRect/>
          </a:stretch>
        </p:blipFill>
        <p:spPr>
          <a:xfrm>
            <a:off x="919195" y="5221355"/>
            <a:ext cx="5705475" cy="1247775"/>
          </a:xfrm>
          <a:prstGeom prst="rect">
            <a:avLst/>
          </a:prstGeom>
        </p:spPr>
      </p:pic>
      <p:pic>
        <p:nvPicPr>
          <p:cNvPr id="28" name="Picture 27">
            <a:extLst>
              <a:ext uri="{FF2B5EF4-FFF2-40B4-BE49-F238E27FC236}">
                <a16:creationId xmlns:a16="http://schemas.microsoft.com/office/drawing/2014/main" id="{E25ADFAE-5A3D-75F8-C1C4-712A72F04E09}"/>
              </a:ext>
            </a:extLst>
          </p:cNvPr>
          <p:cNvPicPr/>
          <p:nvPr/>
        </p:nvPicPr>
        <p:blipFill>
          <a:blip r:embed="rId6"/>
          <a:stretch>
            <a:fillRect/>
          </a:stretch>
        </p:blipFill>
        <p:spPr>
          <a:xfrm>
            <a:off x="6338636" y="5221355"/>
            <a:ext cx="1905000" cy="1457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Box 7"/>
          <p:cNvSpPr txBox="1"/>
          <p:nvPr/>
        </p:nvSpPr>
        <p:spPr>
          <a:xfrm>
            <a:off x="983714" y="165226"/>
            <a:ext cx="10584815" cy="707886"/>
          </a:xfrm>
          <a:prstGeom prst="rect">
            <a:avLst/>
          </a:prstGeom>
          <a:noFill/>
        </p:spPr>
        <p:txBody>
          <a:bodyPr wrap="square" rtlCol="0" anchor="t">
            <a:spAutoFit/>
          </a:bodyPr>
          <a:lstStyle/>
          <a:p>
            <a:pPr algn="ctr"/>
            <a:r>
              <a:rPr lang="en-IN" sz="4000" dirty="0">
                <a:effectLst>
                  <a:outerShdw blurRad="38100" dist="38100" dir="2700000" algn="tl">
                    <a:srgbClr val="000000">
                      <a:alpha val="43137"/>
                    </a:srgbClr>
                  </a:outerShdw>
                </a:effectLst>
                <a:latin typeface="Century Gothic" panose="020B0502020202020204" pitchFamily="34" charset="0"/>
                <a:cs typeface="Century Gothic" panose="020B0502020202020204" pitchFamily="34" charset="0"/>
              </a:rPr>
              <a:t>Analytic SQL Queries</a:t>
            </a:r>
          </a:p>
        </p:txBody>
      </p:sp>
      <p:grpSp>
        <p:nvGrpSpPr>
          <p:cNvPr id="3" name="组合 1"/>
          <p:cNvGrpSpPr/>
          <p:nvPr/>
        </p:nvGrpSpPr>
        <p:grpSpPr>
          <a:xfrm>
            <a:off x="2705133" y="42578"/>
            <a:ext cx="991870" cy="991235"/>
            <a:chOff x="1887237" y="2661941"/>
            <a:chExt cx="1296169" cy="1498600"/>
          </a:xfrm>
        </p:grpSpPr>
        <p:sp>
          <p:nvSpPr>
            <p:cNvPr id="243" name="Freeform 225"/>
            <p:cNvSpPr/>
            <p:nvPr/>
          </p:nvSpPr>
          <p:spPr bwMode="auto">
            <a:xfrm rot="5400000">
              <a:off x="1786022" y="2763156"/>
              <a:ext cx="1498600" cy="1296169"/>
            </a:xfrm>
            <a:custGeom>
              <a:avLst/>
              <a:gdLst>
                <a:gd name="T0" fmla="*/ 122 w 496"/>
                <a:gd name="T1" fmla="*/ 429 h 429"/>
                <a:gd name="T2" fmla="*/ 0 w 496"/>
                <a:gd name="T3" fmla="*/ 213 h 429"/>
                <a:gd name="T4" fmla="*/ 122 w 496"/>
                <a:gd name="T5" fmla="*/ 0 h 429"/>
                <a:gd name="T6" fmla="*/ 371 w 496"/>
                <a:gd name="T7" fmla="*/ 0 h 429"/>
                <a:gd name="T8" fmla="*/ 496 w 496"/>
                <a:gd name="T9" fmla="*/ 213 h 429"/>
                <a:gd name="T10" fmla="*/ 371 w 496"/>
                <a:gd name="T11" fmla="*/ 429 h 429"/>
                <a:gd name="T12" fmla="*/ 122 w 496"/>
                <a:gd name="T13" fmla="*/ 429 h 429"/>
              </a:gdLst>
              <a:ahLst/>
              <a:cxnLst>
                <a:cxn ang="0">
                  <a:pos x="T0" y="T1"/>
                </a:cxn>
                <a:cxn ang="0">
                  <a:pos x="T2" y="T3"/>
                </a:cxn>
                <a:cxn ang="0">
                  <a:pos x="T4" y="T5"/>
                </a:cxn>
                <a:cxn ang="0">
                  <a:pos x="T6" y="T7"/>
                </a:cxn>
                <a:cxn ang="0">
                  <a:pos x="T8" y="T9"/>
                </a:cxn>
                <a:cxn ang="0">
                  <a:pos x="T10" y="T11"/>
                </a:cxn>
                <a:cxn ang="0">
                  <a:pos x="T12" y="T13"/>
                </a:cxn>
              </a:cxnLst>
              <a:rect l="0" t="0" r="r" b="b"/>
              <a:pathLst>
                <a:path w="496" h="429">
                  <a:moveTo>
                    <a:pt x="122" y="429"/>
                  </a:moveTo>
                  <a:lnTo>
                    <a:pt x="0" y="213"/>
                  </a:lnTo>
                  <a:lnTo>
                    <a:pt x="122" y="0"/>
                  </a:lnTo>
                  <a:lnTo>
                    <a:pt x="371" y="0"/>
                  </a:lnTo>
                  <a:lnTo>
                    <a:pt x="496" y="213"/>
                  </a:lnTo>
                  <a:lnTo>
                    <a:pt x="371" y="429"/>
                  </a:lnTo>
                  <a:lnTo>
                    <a:pt x="122" y="429"/>
                  </a:lnTo>
                  <a:close/>
                </a:path>
              </a:pathLst>
            </a:custGeom>
            <a:solidFill>
              <a:schemeClr val="tx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p>
          </p:txBody>
        </p:sp>
        <p:grpSp>
          <p:nvGrpSpPr>
            <p:cNvPr id="98" name="Group 15"/>
            <p:cNvGrpSpPr>
              <a:grpSpLocks noChangeAspect="1"/>
            </p:cNvGrpSpPr>
            <p:nvPr/>
          </p:nvGrpSpPr>
          <p:grpSpPr bwMode="auto">
            <a:xfrm>
              <a:off x="2192461" y="3065422"/>
              <a:ext cx="630611" cy="706378"/>
              <a:chOff x="3415" y="1072"/>
              <a:chExt cx="541" cy="606"/>
            </a:xfrm>
            <a:solidFill>
              <a:schemeClr val="bg1"/>
            </a:solidFill>
          </p:grpSpPr>
          <p:sp>
            <p:nvSpPr>
              <p:cNvPr id="4" name="Freeform 16"/>
              <p:cNvSpPr>
                <a:spLocks noEditPoints="1"/>
              </p:cNvSpPr>
              <p:nvPr/>
            </p:nvSpPr>
            <p:spPr bwMode="auto">
              <a:xfrm>
                <a:off x="3518" y="1151"/>
                <a:ext cx="335" cy="450"/>
              </a:xfrm>
              <a:custGeom>
                <a:avLst/>
                <a:gdLst>
                  <a:gd name="T0" fmla="*/ 1129 w 1467"/>
                  <a:gd name="T1" fmla="*/ 1975 h 1975"/>
                  <a:gd name="T2" fmla="*/ 339 w 1467"/>
                  <a:gd name="T3" fmla="*/ 1975 h 1975"/>
                  <a:gd name="T4" fmla="*/ 282 w 1467"/>
                  <a:gd name="T5" fmla="*/ 1919 h 1975"/>
                  <a:gd name="T6" fmla="*/ 282 w 1467"/>
                  <a:gd name="T7" fmla="*/ 1311 h 1975"/>
                  <a:gd name="T8" fmla="*/ 0 w 1467"/>
                  <a:gd name="T9" fmla="*/ 733 h 1975"/>
                  <a:gd name="T10" fmla="*/ 734 w 1467"/>
                  <a:gd name="T11" fmla="*/ 0 h 1975"/>
                  <a:gd name="T12" fmla="*/ 1467 w 1467"/>
                  <a:gd name="T13" fmla="*/ 733 h 1975"/>
                  <a:gd name="T14" fmla="*/ 1185 w 1467"/>
                  <a:gd name="T15" fmla="*/ 1311 h 1975"/>
                  <a:gd name="T16" fmla="*/ 1185 w 1467"/>
                  <a:gd name="T17" fmla="*/ 1919 h 1975"/>
                  <a:gd name="T18" fmla="*/ 1129 w 1467"/>
                  <a:gd name="T19" fmla="*/ 1975 h 1975"/>
                  <a:gd name="T20" fmla="*/ 395 w 1467"/>
                  <a:gd name="T21" fmla="*/ 1862 h 1975"/>
                  <a:gd name="T22" fmla="*/ 1072 w 1467"/>
                  <a:gd name="T23" fmla="*/ 1862 h 1975"/>
                  <a:gd name="T24" fmla="*/ 1072 w 1467"/>
                  <a:gd name="T25" fmla="*/ 1283 h 1975"/>
                  <a:gd name="T26" fmla="*/ 1096 w 1467"/>
                  <a:gd name="T27" fmla="*/ 1237 h 1975"/>
                  <a:gd name="T28" fmla="*/ 1355 w 1467"/>
                  <a:gd name="T29" fmla="*/ 733 h 1975"/>
                  <a:gd name="T30" fmla="*/ 734 w 1467"/>
                  <a:gd name="T31" fmla="*/ 113 h 1975"/>
                  <a:gd name="T32" fmla="*/ 113 w 1467"/>
                  <a:gd name="T33" fmla="*/ 733 h 1975"/>
                  <a:gd name="T34" fmla="*/ 372 w 1467"/>
                  <a:gd name="T35" fmla="*/ 1237 h 1975"/>
                  <a:gd name="T36" fmla="*/ 395 w 1467"/>
                  <a:gd name="T37" fmla="*/ 1283 h 1975"/>
                  <a:gd name="T38" fmla="*/ 395 w 1467"/>
                  <a:gd name="T39" fmla="*/ 1862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67" h="1975">
                    <a:moveTo>
                      <a:pt x="1129" y="1975"/>
                    </a:moveTo>
                    <a:lnTo>
                      <a:pt x="339" y="1975"/>
                    </a:lnTo>
                    <a:cubicBezTo>
                      <a:pt x="308" y="1975"/>
                      <a:pt x="282" y="1950"/>
                      <a:pt x="282" y="1919"/>
                    </a:cubicBezTo>
                    <a:lnTo>
                      <a:pt x="282" y="1311"/>
                    </a:lnTo>
                    <a:cubicBezTo>
                      <a:pt x="105" y="1172"/>
                      <a:pt x="0" y="958"/>
                      <a:pt x="0" y="733"/>
                    </a:cubicBezTo>
                    <a:cubicBezTo>
                      <a:pt x="0" y="329"/>
                      <a:pt x="329" y="0"/>
                      <a:pt x="734" y="0"/>
                    </a:cubicBezTo>
                    <a:cubicBezTo>
                      <a:pt x="1138" y="0"/>
                      <a:pt x="1467" y="329"/>
                      <a:pt x="1467" y="733"/>
                    </a:cubicBezTo>
                    <a:cubicBezTo>
                      <a:pt x="1467" y="958"/>
                      <a:pt x="1362" y="1172"/>
                      <a:pt x="1185" y="1311"/>
                    </a:cubicBezTo>
                    <a:lnTo>
                      <a:pt x="1185" y="1919"/>
                    </a:lnTo>
                    <a:cubicBezTo>
                      <a:pt x="1185" y="1950"/>
                      <a:pt x="1160" y="1975"/>
                      <a:pt x="1129" y="1975"/>
                    </a:cubicBezTo>
                    <a:close/>
                    <a:moveTo>
                      <a:pt x="395" y="1862"/>
                    </a:moveTo>
                    <a:lnTo>
                      <a:pt x="1072" y="1862"/>
                    </a:lnTo>
                    <a:lnTo>
                      <a:pt x="1072" y="1283"/>
                    </a:lnTo>
                    <a:cubicBezTo>
                      <a:pt x="1072" y="1264"/>
                      <a:pt x="1081" y="1247"/>
                      <a:pt x="1096" y="1237"/>
                    </a:cubicBezTo>
                    <a:cubicBezTo>
                      <a:pt x="1258" y="1120"/>
                      <a:pt x="1355" y="932"/>
                      <a:pt x="1355" y="733"/>
                    </a:cubicBezTo>
                    <a:cubicBezTo>
                      <a:pt x="1355" y="391"/>
                      <a:pt x="1076" y="113"/>
                      <a:pt x="734" y="113"/>
                    </a:cubicBezTo>
                    <a:cubicBezTo>
                      <a:pt x="391" y="113"/>
                      <a:pt x="113" y="391"/>
                      <a:pt x="113" y="733"/>
                    </a:cubicBezTo>
                    <a:cubicBezTo>
                      <a:pt x="113" y="932"/>
                      <a:pt x="209" y="1120"/>
                      <a:pt x="372" y="1237"/>
                    </a:cubicBezTo>
                    <a:cubicBezTo>
                      <a:pt x="386" y="1248"/>
                      <a:pt x="395" y="1264"/>
                      <a:pt x="395" y="1283"/>
                    </a:cubicBezTo>
                    <a:lnTo>
                      <a:pt x="395" y="1862"/>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9" name="Freeform 17"/>
              <p:cNvSpPr>
                <a:spLocks noEditPoints="1"/>
              </p:cNvSpPr>
              <p:nvPr/>
            </p:nvSpPr>
            <p:spPr bwMode="auto">
              <a:xfrm>
                <a:off x="3595" y="1575"/>
                <a:ext cx="180" cy="103"/>
              </a:xfrm>
              <a:custGeom>
                <a:avLst/>
                <a:gdLst>
                  <a:gd name="T0" fmla="*/ 395 w 790"/>
                  <a:gd name="T1" fmla="*/ 452 h 452"/>
                  <a:gd name="T2" fmla="*/ 0 w 790"/>
                  <a:gd name="T3" fmla="*/ 57 h 452"/>
                  <a:gd name="T4" fmla="*/ 56 w 790"/>
                  <a:gd name="T5" fmla="*/ 0 h 452"/>
                  <a:gd name="T6" fmla="*/ 733 w 790"/>
                  <a:gd name="T7" fmla="*/ 0 h 452"/>
                  <a:gd name="T8" fmla="*/ 790 w 790"/>
                  <a:gd name="T9" fmla="*/ 57 h 452"/>
                  <a:gd name="T10" fmla="*/ 395 w 790"/>
                  <a:gd name="T11" fmla="*/ 452 h 452"/>
                  <a:gd name="T12" fmla="*/ 125 w 790"/>
                  <a:gd name="T13" fmla="*/ 113 h 452"/>
                  <a:gd name="T14" fmla="*/ 395 w 790"/>
                  <a:gd name="T15" fmla="*/ 339 h 452"/>
                  <a:gd name="T16" fmla="*/ 664 w 790"/>
                  <a:gd name="T17" fmla="*/ 113 h 452"/>
                  <a:gd name="T18" fmla="*/ 125 w 790"/>
                  <a:gd name="T19" fmla="*/ 11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0" h="452">
                    <a:moveTo>
                      <a:pt x="395" y="452"/>
                    </a:moveTo>
                    <a:cubicBezTo>
                      <a:pt x="167" y="452"/>
                      <a:pt x="0" y="192"/>
                      <a:pt x="0" y="57"/>
                    </a:cubicBezTo>
                    <a:cubicBezTo>
                      <a:pt x="0" y="26"/>
                      <a:pt x="25" y="0"/>
                      <a:pt x="56" y="0"/>
                    </a:cubicBezTo>
                    <a:lnTo>
                      <a:pt x="733" y="0"/>
                    </a:lnTo>
                    <a:cubicBezTo>
                      <a:pt x="764" y="0"/>
                      <a:pt x="790" y="26"/>
                      <a:pt x="790" y="57"/>
                    </a:cubicBezTo>
                    <a:cubicBezTo>
                      <a:pt x="790" y="192"/>
                      <a:pt x="623" y="452"/>
                      <a:pt x="395" y="452"/>
                    </a:cubicBezTo>
                    <a:close/>
                    <a:moveTo>
                      <a:pt x="125" y="113"/>
                    </a:moveTo>
                    <a:cubicBezTo>
                      <a:pt x="161" y="206"/>
                      <a:pt x="267" y="339"/>
                      <a:pt x="395" y="339"/>
                    </a:cubicBezTo>
                    <a:cubicBezTo>
                      <a:pt x="522" y="339"/>
                      <a:pt x="628" y="206"/>
                      <a:pt x="664" y="113"/>
                    </a:cubicBezTo>
                    <a:lnTo>
                      <a:pt x="125" y="113"/>
                    </a:ln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0" name="Freeform 18"/>
              <p:cNvSpPr/>
              <p:nvPr/>
            </p:nvSpPr>
            <p:spPr bwMode="auto">
              <a:xfrm>
                <a:off x="3595" y="1447"/>
                <a:ext cx="180" cy="25"/>
              </a:xfrm>
              <a:custGeom>
                <a:avLst/>
                <a:gdLst>
                  <a:gd name="T0" fmla="*/ 733 w 790"/>
                  <a:gd name="T1" fmla="*/ 113 h 113"/>
                  <a:gd name="T2" fmla="*/ 56 w 790"/>
                  <a:gd name="T3" fmla="*/ 113 h 113"/>
                  <a:gd name="T4" fmla="*/ 0 w 790"/>
                  <a:gd name="T5" fmla="*/ 56 h 113"/>
                  <a:gd name="T6" fmla="*/ 56 w 790"/>
                  <a:gd name="T7" fmla="*/ 0 h 113"/>
                  <a:gd name="T8" fmla="*/ 733 w 790"/>
                  <a:gd name="T9" fmla="*/ 0 h 113"/>
                  <a:gd name="T10" fmla="*/ 790 w 790"/>
                  <a:gd name="T11" fmla="*/ 56 h 113"/>
                  <a:gd name="T12" fmla="*/ 733 w 790"/>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790" h="113">
                    <a:moveTo>
                      <a:pt x="733" y="113"/>
                    </a:moveTo>
                    <a:lnTo>
                      <a:pt x="56" y="113"/>
                    </a:lnTo>
                    <a:cubicBezTo>
                      <a:pt x="25" y="113"/>
                      <a:pt x="0" y="87"/>
                      <a:pt x="0" y="56"/>
                    </a:cubicBezTo>
                    <a:cubicBezTo>
                      <a:pt x="0" y="25"/>
                      <a:pt x="25" y="0"/>
                      <a:pt x="56" y="0"/>
                    </a:cubicBezTo>
                    <a:lnTo>
                      <a:pt x="733" y="0"/>
                    </a:lnTo>
                    <a:cubicBezTo>
                      <a:pt x="764" y="0"/>
                      <a:pt x="790" y="25"/>
                      <a:pt x="790" y="56"/>
                    </a:cubicBezTo>
                    <a:cubicBezTo>
                      <a:pt x="790" y="87"/>
                      <a:pt x="764" y="113"/>
                      <a:pt x="73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1" name="Freeform 19"/>
              <p:cNvSpPr/>
              <p:nvPr/>
            </p:nvSpPr>
            <p:spPr bwMode="auto">
              <a:xfrm>
                <a:off x="3594" y="1458"/>
                <a:ext cx="182" cy="53"/>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1"/>
                      <a:pt x="40" y="0"/>
                      <a:pt x="70" y="5"/>
                    </a:cubicBezTo>
                    <a:lnTo>
                      <a:pt x="748" y="118"/>
                    </a:lnTo>
                    <a:cubicBezTo>
                      <a:pt x="778" y="123"/>
                      <a:pt x="799" y="152"/>
                      <a:pt x="794" y="183"/>
                    </a:cubicBezTo>
                    <a:cubicBezTo>
                      <a:pt x="789" y="211"/>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2" name="Freeform 20"/>
              <p:cNvSpPr/>
              <p:nvPr/>
            </p:nvSpPr>
            <p:spPr bwMode="auto">
              <a:xfrm>
                <a:off x="3594" y="1510"/>
                <a:ext cx="182" cy="52"/>
              </a:xfrm>
              <a:custGeom>
                <a:avLst/>
                <a:gdLst>
                  <a:gd name="T0" fmla="*/ 738 w 799"/>
                  <a:gd name="T1" fmla="*/ 230 h 230"/>
                  <a:gd name="T2" fmla="*/ 729 w 799"/>
                  <a:gd name="T3" fmla="*/ 229 h 230"/>
                  <a:gd name="T4" fmla="*/ 52 w 799"/>
                  <a:gd name="T5" fmla="*/ 116 h 230"/>
                  <a:gd name="T6" fmla="*/ 5 w 799"/>
                  <a:gd name="T7" fmla="*/ 51 h 230"/>
                  <a:gd name="T8" fmla="*/ 70 w 799"/>
                  <a:gd name="T9" fmla="*/ 5 h 230"/>
                  <a:gd name="T10" fmla="*/ 748 w 799"/>
                  <a:gd name="T11" fmla="*/ 118 h 230"/>
                  <a:gd name="T12" fmla="*/ 794 w 799"/>
                  <a:gd name="T13" fmla="*/ 183 h 230"/>
                  <a:gd name="T14" fmla="*/ 738 w 799"/>
                  <a:gd name="T15" fmla="*/ 230 h 2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9" h="230">
                    <a:moveTo>
                      <a:pt x="738" y="230"/>
                    </a:moveTo>
                    <a:cubicBezTo>
                      <a:pt x="736" y="230"/>
                      <a:pt x="732" y="230"/>
                      <a:pt x="729" y="229"/>
                    </a:cubicBezTo>
                    <a:lnTo>
                      <a:pt x="52" y="116"/>
                    </a:lnTo>
                    <a:cubicBezTo>
                      <a:pt x="21" y="111"/>
                      <a:pt x="0" y="82"/>
                      <a:pt x="5" y="51"/>
                    </a:cubicBezTo>
                    <a:cubicBezTo>
                      <a:pt x="11" y="20"/>
                      <a:pt x="40" y="0"/>
                      <a:pt x="70" y="5"/>
                    </a:cubicBezTo>
                    <a:lnTo>
                      <a:pt x="748" y="118"/>
                    </a:lnTo>
                    <a:cubicBezTo>
                      <a:pt x="778" y="123"/>
                      <a:pt x="799" y="152"/>
                      <a:pt x="794" y="183"/>
                    </a:cubicBezTo>
                    <a:cubicBezTo>
                      <a:pt x="789" y="210"/>
                      <a:pt x="765" y="230"/>
                      <a:pt x="738" y="230"/>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3" name="Freeform 21"/>
              <p:cNvSpPr/>
              <p:nvPr/>
            </p:nvSpPr>
            <p:spPr bwMode="auto">
              <a:xfrm>
                <a:off x="3415" y="1318"/>
                <a:ext cx="77"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4" name="Freeform 22"/>
              <p:cNvSpPr/>
              <p:nvPr/>
            </p:nvSpPr>
            <p:spPr bwMode="auto">
              <a:xfrm>
                <a:off x="3878" y="1318"/>
                <a:ext cx="78" cy="26"/>
              </a:xfrm>
              <a:custGeom>
                <a:avLst/>
                <a:gdLst>
                  <a:gd name="T0" fmla="*/ 283 w 339"/>
                  <a:gd name="T1" fmla="*/ 113 h 113"/>
                  <a:gd name="T2" fmla="*/ 57 w 339"/>
                  <a:gd name="T3" fmla="*/ 113 h 113"/>
                  <a:gd name="T4" fmla="*/ 0 w 339"/>
                  <a:gd name="T5" fmla="*/ 57 h 113"/>
                  <a:gd name="T6" fmla="*/ 57 w 339"/>
                  <a:gd name="T7" fmla="*/ 0 h 113"/>
                  <a:gd name="T8" fmla="*/ 283 w 339"/>
                  <a:gd name="T9" fmla="*/ 0 h 113"/>
                  <a:gd name="T10" fmla="*/ 339 w 339"/>
                  <a:gd name="T11" fmla="*/ 57 h 113"/>
                  <a:gd name="T12" fmla="*/ 283 w 339"/>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339" h="113">
                    <a:moveTo>
                      <a:pt x="283" y="113"/>
                    </a:moveTo>
                    <a:lnTo>
                      <a:pt x="57" y="113"/>
                    </a:lnTo>
                    <a:cubicBezTo>
                      <a:pt x="26" y="113"/>
                      <a:pt x="0" y="88"/>
                      <a:pt x="0" y="57"/>
                    </a:cubicBezTo>
                    <a:cubicBezTo>
                      <a:pt x="0" y="26"/>
                      <a:pt x="26" y="0"/>
                      <a:pt x="57" y="0"/>
                    </a:cubicBezTo>
                    <a:lnTo>
                      <a:pt x="283" y="0"/>
                    </a:lnTo>
                    <a:cubicBezTo>
                      <a:pt x="314" y="0"/>
                      <a:pt x="339" y="26"/>
                      <a:pt x="339" y="57"/>
                    </a:cubicBezTo>
                    <a:cubicBezTo>
                      <a:pt x="339" y="88"/>
                      <a:pt x="314" y="113"/>
                      <a:pt x="283" y="11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5" name="Freeform 23"/>
              <p:cNvSpPr/>
              <p:nvPr/>
            </p:nvSpPr>
            <p:spPr bwMode="auto">
              <a:xfrm>
                <a:off x="3568" y="1072"/>
                <a:ext cx="55" cy="79"/>
              </a:xfrm>
              <a:custGeom>
                <a:avLst/>
                <a:gdLst>
                  <a:gd name="T0" fmla="*/ 177 w 241"/>
                  <a:gd name="T1" fmla="*/ 347 h 347"/>
                  <a:gd name="T2" fmla="*/ 127 w 241"/>
                  <a:gd name="T3" fmla="*/ 316 h 347"/>
                  <a:gd name="T4" fmla="*/ 14 w 241"/>
                  <a:gd name="T5" fmla="*/ 90 h 347"/>
                  <a:gd name="T6" fmla="*/ 39 w 241"/>
                  <a:gd name="T7" fmla="*/ 14 h 347"/>
                  <a:gd name="T8" fmla="*/ 115 w 241"/>
                  <a:gd name="T9" fmla="*/ 39 h 347"/>
                  <a:gd name="T10" fmla="*/ 228 w 241"/>
                  <a:gd name="T11" fmla="*/ 265 h 347"/>
                  <a:gd name="T12" fmla="*/ 202 w 241"/>
                  <a:gd name="T13" fmla="*/ 341 h 347"/>
                  <a:gd name="T14" fmla="*/ 177 w 241"/>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1" h="347">
                    <a:moveTo>
                      <a:pt x="177" y="347"/>
                    </a:moveTo>
                    <a:cubicBezTo>
                      <a:pt x="156" y="347"/>
                      <a:pt x="136" y="335"/>
                      <a:pt x="127" y="316"/>
                    </a:cubicBezTo>
                    <a:lnTo>
                      <a:pt x="14" y="90"/>
                    </a:lnTo>
                    <a:cubicBezTo>
                      <a:pt x="0" y="62"/>
                      <a:pt x="11" y="28"/>
                      <a:pt x="39" y="14"/>
                    </a:cubicBezTo>
                    <a:cubicBezTo>
                      <a:pt x="67" y="0"/>
                      <a:pt x="101" y="12"/>
                      <a:pt x="115" y="39"/>
                    </a:cubicBezTo>
                    <a:lnTo>
                      <a:pt x="228" y="265"/>
                    </a:lnTo>
                    <a:cubicBezTo>
                      <a:pt x="241" y="293"/>
                      <a:pt x="230" y="327"/>
                      <a:pt x="202" y="341"/>
                    </a:cubicBezTo>
                    <a:cubicBezTo>
                      <a:pt x="194" y="345"/>
                      <a:pt x="185" y="347"/>
                      <a:pt x="177"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6" name="Freeform 24"/>
              <p:cNvSpPr/>
              <p:nvPr/>
            </p:nvSpPr>
            <p:spPr bwMode="auto">
              <a:xfrm>
                <a:off x="3748" y="1072"/>
                <a:ext cx="55" cy="79"/>
              </a:xfrm>
              <a:custGeom>
                <a:avLst/>
                <a:gdLst>
                  <a:gd name="T0" fmla="*/ 64 w 242"/>
                  <a:gd name="T1" fmla="*/ 347 h 347"/>
                  <a:gd name="T2" fmla="*/ 39 w 242"/>
                  <a:gd name="T3" fmla="*/ 341 h 347"/>
                  <a:gd name="T4" fmla="*/ 14 w 242"/>
                  <a:gd name="T5" fmla="*/ 265 h 347"/>
                  <a:gd name="T6" fmla="*/ 126 w 242"/>
                  <a:gd name="T7" fmla="*/ 39 h 347"/>
                  <a:gd name="T8" fmla="*/ 202 w 242"/>
                  <a:gd name="T9" fmla="*/ 14 h 347"/>
                  <a:gd name="T10" fmla="*/ 228 w 242"/>
                  <a:gd name="T11" fmla="*/ 89 h 347"/>
                  <a:gd name="T12" fmla="*/ 115 w 242"/>
                  <a:gd name="T13" fmla="*/ 315 h 347"/>
                  <a:gd name="T14" fmla="*/ 64 w 242"/>
                  <a:gd name="T15" fmla="*/ 347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347">
                    <a:moveTo>
                      <a:pt x="64" y="347"/>
                    </a:moveTo>
                    <a:cubicBezTo>
                      <a:pt x="56" y="347"/>
                      <a:pt x="47" y="345"/>
                      <a:pt x="39" y="341"/>
                    </a:cubicBezTo>
                    <a:cubicBezTo>
                      <a:pt x="11" y="327"/>
                      <a:pt x="0" y="293"/>
                      <a:pt x="14" y="265"/>
                    </a:cubicBezTo>
                    <a:lnTo>
                      <a:pt x="126" y="39"/>
                    </a:lnTo>
                    <a:cubicBezTo>
                      <a:pt x="141" y="11"/>
                      <a:pt x="175" y="0"/>
                      <a:pt x="202" y="14"/>
                    </a:cubicBezTo>
                    <a:cubicBezTo>
                      <a:pt x="230" y="28"/>
                      <a:pt x="242" y="62"/>
                      <a:pt x="228" y="89"/>
                    </a:cubicBezTo>
                    <a:lnTo>
                      <a:pt x="115" y="315"/>
                    </a:lnTo>
                    <a:cubicBezTo>
                      <a:pt x="105" y="335"/>
                      <a:pt x="85" y="347"/>
                      <a:pt x="64" y="347"/>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7" name="Freeform 25"/>
              <p:cNvSpPr/>
              <p:nvPr/>
            </p:nvSpPr>
            <p:spPr bwMode="auto">
              <a:xfrm>
                <a:off x="3439" y="1175"/>
                <a:ext cx="81" cy="53"/>
              </a:xfrm>
              <a:custGeom>
                <a:avLst/>
                <a:gdLst>
                  <a:gd name="T0" fmla="*/ 290 w 355"/>
                  <a:gd name="T1" fmla="*/ 233 h 233"/>
                  <a:gd name="T2" fmla="*/ 265 w 355"/>
                  <a:gd name="T3" fmla="*/ 227 h 233"/>
                  <a:gd name="T4" fmla="*/ 39 w 355"/>
                  <a:gd name="T5" fmla="*/ 114 h 233"/>
                  <a:gd name="T6" fmla="*/ 14 w 355"/>
                  <a:gd name="T7" fmla="*/ 39 h 233"/>
                  <a:gd name="T8" fmla="*/ 90 w 355"/>
                  <a:gd name="T9" fmla="*/ 13 h 233"/>
                  <a:gd name="T10" fmla="*/ 316 w 355"/>
                  <a:gd name="T11" fmla="*/ 126 h 233"/>
                  <a:gd name="T12" fmla="*/ 341 w 355"/>
                  <a:gd name="T13" fmla="*/ 202 h 233"/>
                  <a:gd name="T14" fmla="*/ 290 w 35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33">
                    <a:moveTo>
                      <a:pt x="290" y="233"/>
                    </a:moveTo>
                    <a:cubicBezTo>
                      <a:pt x="282" y="233"/>
                      <a:pt x="274" y="231"/>
                      <a:pt x="265" y="227"/>
                    </a:cubicBezTo>
                    <a:lnTo>
                      <a:pt x="39" y="114"/>
                    </a:lnTo>
                    <a:cubicBezTo>
                      <a:pt x="11" y="100"/>
                      <a:pt x="0" y="67"/>
                      <a:pt x="14" y="39"/>
                    </a:cubicBezTo>
                    <a:cubicBezTo>
                      <a:pt x="28" y="11"/>
                      <a:pt x="62" y="0"/>
                      <a:pt x="90" y="13"/>
                    </a:cubicBezTo>
                    <a:lnTo>
                      <a:pt x="316" y="126"/>
                    </a:lnTo>
                    <a:cubicBezTo>
                      <a:pt x="344" y="140"/>
                      <a:pt x="355" y="174"/>
                      <a:pt x="341" y="202"/>
                    </a:cubicBezTo>
                    <a:cubicBezTo>
                      <a:pt x="331" y="222"/>
                      <a:pt x="311" y="233"/>
                      <a:pt x="290"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sp>
            <p:nvSpPr>
              <p:cNvPr id="18" name="Freeform 26"/>
              <p:cNvSpPr/>
              <p:nvPr/>
            </p:nvSpPr>
            <p:spPr bwMode="auto">
              <a:xfrm>
                <a:off x="3851" y="1175"/>
                <a:ext cx="81" cy="53"/>
              </a:xfrm>
              <a:custGeom>
                <a:avLst/>
                <a:gdLst>
                  <a:gd name="T0" fmla="*/ 64 w 354"/>
                  <a:gd name="T1" fmla="*/ 233 h 233"/>
                  <a:gd name="T2" fmla="*/ 13 w 354"/>
                  <a:gd name="T3" fmla="*/ 202 h 233"/>
                  <a:gd name="T4" fmla="*/ 39 w 354"/>
                  <a:gd name="T5" fmla="*/ 126 h 233"/>
                  <a:gd name="T6" fmla="*/ 265 w 354"/>
                  <a:gd name="T7" fmla="*/ 13 h 233"/>
                  <a:gd name="T8" fmla="*/ 340 w 354"/>
                  <a:gd name="T9" fmla="*/ 39 h 233"/>
                  <a:gd name="T10" fmla="*/ 315 w 354"/>
                  <a:gd name="T11" fmla="*/ 115 h 233"/>
                  <a:gd name="T12" fmla="*/ 89 w 354"/>
                  <a:gd name="T13" fmla="*/ 228 h 233"/>
                  <a:gd name="T14" fmla="*/ 64 w 354"/>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33">
                    <a:moveTo>
                      <a:pt x="64" y="233"/>
                    </a:moveTo>
                    <a:cubicBezTo>
                      <a:pt x="43" y="233"/>
                      <a:pt x="23" y="222"/>
                      <a:pt x="13" y="202"/>
                    </a:cubicBezTo>
                    <a:cubicBezTo>
                      <a:pt x="0" y="174"/>
                      <a:pt x="11" y="140"/>
                      <a:pt x="39" y="126"/>
                    </a:cubicBezTo>
                    <a:lnTo>
                      <a:pt x="265" y="13"/>
                    </a:lnTo>
                    <a:cubicBezTo>
                      <a:pt x="292" y="0"/>
                      <a:pt x="326" y="11"/>
                      <a:pt x="340" y="39"/>
                    </a:cubicBezTo>
                    <a:cubicBezTo>
                      <a:pt x="354" y="67"/>
                      <a:pt x="343" y="101"/>
                      <a:pt x="315" y="115"/>
                    </a:cubicBezTo>
                    <a:lnTo>
                      <a:pt x="89" y="228"/>
                    </a:lnTo>
                    <a:cubicBezTo>
                      <a:pt x="81" y="231"/>
                      <a:pt x="72" y="233"/>
                      <a:pt x="64" y="233"/>
                    </a:cubicBezTo>
                    <a:close/>
                  </a:path>
                </a:pathLst>
              </a:custGeom>
              <a:grpFill/>
              <a:ln w="0">
                <a:solidFill>
                  <a:srgbClr val="FEF01C"/>
                </a:solidFill>
                <a:prstDash val="solid"/>
                <a:round/>
              </a:ln>
            </p:spPr>
            <p:txBody>
              <a:bodyPr vert="horz" wrap="square" lIns="91440" tIns="45720" rIns="91440" bIns="45720" numCol="1" anchor="t" anchorCtr="0" compatLnSpc="1"/>
              <a:lstStyle/>
              <a:p>
                <a:endParaRPr lang="th-TH"/>
              </a:p>
            </p:txBody>
          </p:sp>
        </p:grpSp>
      </p:grpSp>
      <p:sp>
        <p:nvSpPr>
          <p:cNvPr id="7" name="TextBox 6">
            <a:extLst>
              <a:ext uri="{FF2B5EF4-FFF2-40B4-BE49-F238E27FC236}">
                <a16:creationId xmlns:a16="http://schemas.microsoft.com/office/drawing/2014/main" id="{BE6FE731-2DD0-344C-C0E4-1D1EDFE0A2DD}"/>
              </a:ext>
            </a:extLst>
          </p:cNvPr>
          <p:cNvSpPr txBox="1"/>
          <p:nvPr/>
        </p:nvSpPr>
        <p:spPr>
          <a:xfrm>
            <a:off x="850230" y="1047197"/>
            <a:ext cx="10066423" cy="846194"/>
          </a:xfrm>
          <a:prstGeom prst="rect">
            <a:avLst/>
          </a:prstGeom>
          <a:noFill/>
        </p:spPr>
        <p:txBody>
          <a:bodyPr wrap="square">
            <a:spAutoFit/>
          </a:bodyPr>
          <a:lstStyle/>
          <a:p>
            <a:pPr marL="6350" marR="37465" indent="-6350">
              <a:lnSpc>
                <a:spcPct val="103000"/>
              </a:lnSpc>
              <a:spcAft>
                <a:spcPts val="15"/>
              </a:spcAft>
            </a:pPr>
            <a:r>
              <a:rPr lang="en-US" sz="1200" dirty="0">
                <a:solidFill>
                  <a:srgbClr val="000000"/>
                </a:solidFill>
                <a:effectLst/>
                <a:latin typeface="Calibri" panose="020F0502020204030204" pitchFamily="34" charset="0"/>
                <a:ea typeface="Calibri" panose="020F0502020204030204" pitchFamily="34" charset="0"/>
              </a:rPr>
              <a:t>Considering, the output of the above the top 5 cities are Albuquerque, Indianapolis, Louisville, Fresno, Jacksonville. We should move towards assigning a higher percentage of delivery agents in the above cities to optimize the delivery timings. Also, we could push more restaurants in the above areas to tie up with the </a:t>
            </a:r>
            <a:r>
              <a:rPr lang="en-US" sz="1200" dirty="0" err="1">
                <a:solidFill>
                  <a:srgbClr val="000000"/>
                </a:solidFill>
                <a:effectLst/>
                <a:latin typeface="Calibri" panose="020F0502020204030204" pitchFamily="34" charset="0"/>
                <a:ea typeface="Calibri" panose="020F0502020204030204" pitchFamily="34" charset="0"/>
              </a:rPr>
              <a:t>FoodPro</a:t>
            </a:r>
            <a:r>
              <a:rPr lang="en-US" sz="1200" dirty="0">
                <a:solidFill>
                  <a:srgbClr val="000000"/>
                </a:solidFill>
                <a:effectLst/>
                <a:latin typeface="Calibri" panose="020F0502020204030204" pitchFamily="34" charset="0"/>
                <a:ea typeface="Calibri" panose="020F0502020204030204" pitchFamily="34" charset="0"/>
              </a:rPr>
              <a:t> app, considering the high number of orders in the app in the above cities. </a:t>
            </a:r>
          </a:p>
          <a:p>
            <a:pPr marL="6350" marR="37465" indent="-6350">
              <a:lnSpc>
                <a:spcPct val="103000"/>
              </a:lnSpc>
              <a:spcBef>
                <a:spcPts val="0"/>
              </a:spcBef>
              <a:spcAft>
                <a:spcPts val="15"/>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24" name="TextBox 23">
            <a:extLst>
              <a:ext uri="{FF2B5EF4-FFF2-40B4-BE49-F238E27FC236}">
                <a16:creationId xmlns:a16="http://schemas.microsoft.com/office/drawing/2014/main" id="{1E9FBC46-0769-1564-0A3F-CF92C400BBB1}"/>
              </a:ext>
            </a:extLst>
          </p:cNvPr>
          <p:cNvSpPr txBox="1"/>
          <p:nvPr/>
        </p:nvSpPr>
        <p:spPr>
          <a:xfrm>
            <a:off x="821804" y="3260470"/>
            <a:ext cx="10908633" cy="1036374"/>
          </a:xfrm>
          <a:prstGeom prst="rect">
            <a:avLst/>
          </a:prstGeom>
          <a:noFill/>
        </p:spPr>
        <p:txBody>
          <a:bodyPr wrap="square">
            <a:spAutoFit/>
          </a:bodyPr>
          <a:lstStyle/>
          <a:p>
            <a:pPr marL="6350" marR="37465" indent="-6350">
              <a:lnSpc>
                <a:spcPct val="103000"/>
              </a:lnSpc>
              <a:spcAft>
                <a:spcPts val="15"/>
              </a:spcAft>
            </a:pPr>
            <a:r>
              <a:rPr lang="en-US" sz="1200" dirty="0">
                <a:solidFill>
                  <a:srgbClr val="000000"/>
                </a:solidFill>
                <a:effectLst/>
                <a:latin typeface="Calibri" panose="020F0502020204030204" pitchFamily="34" charset="0"/>
                <a:ea typeface="Calibri" panose="020F0502020204030204" pitchFamily="34" charset="0"/>
              </a:rPr>
              <a:t>From the above list we could approach the restaurants to make optimizations in cooking time to deliver the online orders through </a:t>
            </a:r>
            <a:r>
              <a:rPr lang="en-US" sz="1200" dirty="0" err="1">
                <a:solidFill>
                  <a:srgbClr val="000000"/>
                </a:solidFill>
                <a:effectLst/>
                <a:latin typeface="Calibri" panose="020F0502020204030204" pitchFamily="34" charset="0"/>
                <a:ea typeface="Calibri" panose="020F0502020204030204" pitchFamily="34" charset="0"/>
              </a:rPr>
              <a:t>FoodPro</a:t>
            </a:r>
            <a:r>
              <a:rPr lang="en-US" sz="1200" dirty="0">
                <a:solidFill>
                  <a:srgbClr val="000000"/>
                </a:solidFill>
                <a:effectLst/>
                <a:latin typeface="Calibri" panose="020F0502020204030204" pitchFamily="34" charset="0"/>
                <a:ea typeface="Calibri" panose="020F0502020204030204" pitchFamily="34" charset="0"/>
              </a:rPr>
              <a:t>. We could also consider starting a collaboration with the restaurant, to automatically sign up with </a:t>
            </a:r>
            <a:r>
              <a:rPr lang="en-US" sz="1200" dirty="0" err="1">
                <a:solidFill>
                  <a:srgbClr val="000000"/>
                </a:solidFill>
                <a:effectLst/>
                <a:latin typeface="Calibri" panose="020F0502020204030204" pitchFamily="34" charset="0"/>
                <a:ea typeface="Calibri" panose="020F0502020204030204" pitchFamily="34" charset="0"/>
              </a:rPr>
              <a:t>FoodPro</a:t>
            </a:r>
            <a:r>
              <a:rPr lang="en-US" sz="1200" dirty="0">
                <a:solidFill>
                  <a:srgbClr val="000000"/>
                </a:solidFill>
                <a:effectLst/>
                <a:latin typeface="Calibri" panose="020F0502020204030204" pitchFamily="34" charset="0"/>
                <a:ea typeface="Calibri" panose="020F0502020204030204" pitchFamily="34" charset="0"/>
              </a:rPr>
              <a:t> whenever they open a new branch; considering the popularity of the restaurant, the new branches are also expected to do well. This would further help in reducing the wait time of the delivery agents who would deliver the order from the above restaurants to the customer. </a:t>
            </a:r>
          </a:p>
          <a:p>
            <a:pPr marL="6350" marR="37465" indent="-6350">
              <a:lnSpc>
                <a:spcPct val="103000"/>
              </a:lnSpc>
              <a:spcBef>
                <a:spcPts val="0"/>
              </a:spcBef>
              <a:spcAft>
                <a:spcPts val="15"/>
              </a:spcAft>
            </a:pPr>
            <a:endParaRPr lang="en-US" sz="1200" dirty="0">
              <a:solidFill>
                <a:srgbClr val="000000"/>
              </a:solidFill>
              <a:effectLst/>
              <a:latin typeface="Calibri" panose="020F0502020204030204" pitchFamily="34" charset="0"/>
              <a:ea typeface="Calibri" panose="020F0502020204030204" pitchFamily="34" charset="0"/>
            </a:endParaRPr>
          </a:p>
        </p:txBody>
      </p:sp>
      <p:sp>
        <p:nvSpPr>
          <p:cNvPr id="26" name="TextBox 25">
            <a:extLst>
              <a:ext uri="{FF2B5EF4-FFF2-40B4-BE49-F238E27FC236}">
                <a16:creationId xmlns:a16="http://schemas.microsoft.com/office/drawing/2014/main" id="{218C62B8-5D72-6D5B-165E-BC3050F69AB3}"/>
              </a:ext>
            </a:extLst>
          </p:cNvPr>
          <p:cNvSpPr txBox="1"/>
          <p:nvPr/>
        </p:nvSpPr>
        <p:spPr>
          <a:xfrm>
            <a:off x="821804" y="4047685"/>
            <a:ext cx="10571749" cy="461665"/>
          </a:xfrm>
          <a:prstGeom prst="rect">
            <a:avLst/>
          </a:prstGeom>
          <a:noFill/>
        </p:spPr>
        <p:txBody>
          <a:bodyPr wrap="square">
            <a:spAutoFit/>
          </a:bodyPr>
          <a:lstStyle/>
          <a:p>
            <a:r>
              <a:rPr lang="en-US" sz="1200" dirty="0">
                <a:solidFill>
                  <a:srgbClr val="000000"/>
                </a:solidFill>
                <a:effectLst/>
                <a:latin typeface="Calibri" panose="020F0502020204030204" pitchFamily="34" charset="0"/>
                <a:ea typeface="Calibri" panose="020F0502020204030204" pitchFamily="34" charset="0"/>
              </a:rPr>
              <a:t>Now, let’s look at the most popular menu items </a:t>
            </a:r>
          </a:p>
          <a:p>
            <a:endParaRPr lang="en-US" sz="1200" dirty="0"/>
          </a:p>
        </p:txBody>
      </p:sp>
      <p:sp>
        <p:nvSpPr>
          <p:cNvPr id="6" name="TextBox 5">
            <a:extLst>
              <a:ext uri="{FF2B5EF4-FFF2-40B4-BE49-F238E27FC236}">
                <a16:creationId xmlns:a16="http://schemas.microsoft.com/office/drawing/2014/main" id="{6E5224FE-98F6-0130-BDDA-30A743B5136C}"/>
              </a:ext>
            </a:extLst>
          </p:cNvPr>
          <p:cNvSpPr txBox="1"/>
          <p:nvPr/>
        </p:nvSpPr>
        <p:spPr>
          <a:xfrm>
            <a:off x="850230" y="1615507"/>
            <a:ext cx="6096000" cy="275653"/>
          </a:xfrm>
          <a:prstGeom prst="rect">
            <a:avLst/>
          </a:prstGeom>
          <a:noFill/>
        </p:spPr>
        <p:txBody>
          <a:bodyPr wrap="square">
            <a:spAutoFit/>
          </a:bodyPr>
          <a:lstStyle/>
          <a:p>
            <a:pPr marL="6350" marR="37465" indent="-6350">
              <a:lnSpc>
                <a:spcPct val="103000"/>
              </a:lnSpc>
              <a:spcBef>
                <a:spcPts val="0"/>
              </a:spcBef>
              <a:spcAft>
                <a:spcPts val="15"/>
              </a:spcAft>
            </a:pPr>
            <a:r>
              <a:rPr lang="en-US" sz="1200" dirty="0">
                <a:solidFill>
                  <a:srgbClr val="000000"/>
                </a:solidFill>
                <a:effectLst/>
                <a:latin typeface="Calibri" panose="020F0502020204030204" pitchFamily="34" charset="0"/>
                <a:ea typeface="Calibri" panose="020F0502020204030204" pitchFamily="34" charset="0"/>
              </a:rPr>
              <a:t>Next, the top 5 restaurants </a:t>
            </a:r>
          </a:p>
        </p:txBody>
      </p:sp>
      <p:pic>
        <p:nvPicPr>
          <p:cNvPr id="19" name="Picture 18">
            <a:extLst>
              <a:ext uri="{FF2B5EF4-FFF2-40B4-BE49-F238E27FC236}">
                <a16:creationId xmlns:a16="http://schemas.microsoft.com/office/drawing/2014/main" id="{2C2CE8FF-3781-157D-DAD0-A73746F13C2D}"/>
              </a:ext>
            </a:extLst>
          </p:cNvPr>
          <p:cNvPicPr/>
          <p:nvPr/>
        </p:nvPicPr>
        <p:blipFill>
          <a:blip r:embed="rId2"/>
          <a:stretch>
            <a:fillRect/>
          </a:stretch>
        </p:blipFill>
        <p:spPr>
          <a:xfrm>
            <a:off x="925166" y="1850000"/>
            <a:ext cx="4095750" cy="1467692"/>
          </a:xfrm>
          <a:prstGeom prst="rect">
            <a:avLst/>
          </a:prstGeom>
        </p:spPr>
      </p:pic>
      <p:pic>
        <p:nvPicPr>
          <p:cNvPr id="23" name="Picture 22">
            <a:extLst>
              <a:ext uri="{FF2B5EF4-FFF2-40B4-BE49-F238E27FC236}">
                <a16:creationId xmlns:a16="http://schemas.microsoft.com/office/drawing/2014/main" id="{F3E246B6-CE00-AD4E-A082-833D59E5D67F}"/>
              </a:ext>
            </a:extLst>
          </p:cNvPr>
          <p:cNvPicPr/>
          <p:nvPr/>
        </p:nvPicPr>
        <p:blipFill>
          <a:blip r:embed="rId3"/>
          <a:stretch>
            <a:fillRect/>
          </a:stretch>
        </p:blipFill>
        <p:spPr>
          <a:xfrm>
            <a:off x="4886324" y="1850000"/>
            <a:ext cx="2419350" cy="1467692"/>
          </a:xfrm>
          <a:prstGeom prst="rect">
            <a:avLst/>
          </a:prstGeom>
        </p:spPr>
      </p:pic>
      <p:pic>
        <p:nvPicPr>
          <p:cNvPr id="25" name="Picture 24">
            <a:extLst>
              <a:ext uri="{FF2B5EF4-FFF2-40B4-BE49-F238E27FC236}">
                <a16:creationId xmlns:a16="http://schemas.microsoft.com/office/drawing/2014/main" id="{97F98C84-A119-BC85-02F4-2C927212A12A}"/>
              </a:ext>
            </a:extLst>
          </p:cNvPr>
          <p:cNvPicPr/>
          <p:nvPr/>
        </p:nvPicPr>
        <p:blipFill>
          <a:blip r:embed="rId4"/>
          <a:stretch>
            <a:fillRect/>
          </a:stretch>
        </p:blipFill>
        <p:spPr>
          <a:xfrm>
            <a:off x="888070" y="4255976"/>
            <a:ext cx="4238625" cy="1057275"/>
          </a:xfrm>
          <a:prstGeom prst="rect">
            <a:avLst/>
          </a:prstGeom>
        </p:spPr>
      </p:pic>
      <p:pic>
        <p:nvPicPr>
          <p:cNvPr id="29" name="Picture 28">
            <a:extLst>
              <a:ext uri="{FF2B5EF4-FFF2-40B4-BE49-F238E27FC236}">
                <a16:creationId xmlns:a16="http://schemas.microsoft.com/office/drawing/2014/main" id="{AE9D7895-BDA0-4853-6514-D735312E4F28}"/>
              </a:ext>
            </a:extLst>
          </p:cNvPr>
          <p:cNvPicPr/>
          <p:nvPr/>
        </p:nvPicPr>
        <p:blipFill>
          <a:blip r:embed="rId5"/>
          <a:stretch>
            <a:fillRect/>
          </a:stretch>
        </p:blipFill>
        <p:spPr>
          <a:xfrm>
            <a:off x="4886324" y="4255976"/>
            <a:ext cx="3133725" cy="1057275"/>
          </a:xfrm>
          <a:prstGeom prst="rect">
            <a:avLst/>
          </a:prstGeom>
        </p:spPr>
      </p:pic>
      <p:sp>
        <p:nvSpPr>
          <p:cNvPr id="31" name="TextBox 30">
            <a:extLst>
              <a:ext uri="{FF2B5EF4-FFF2-40B4-BE49-F238E27FC236}">
                <a16:creationId xmlns:a16="http://schemas.microsoft.com/office/drawing/2014/main" id="{6E4777E8-E3C1-05B1-688B-8C1AFC4AB0A4}"/>
              </a:ext>
            </a:extLst>
          </p:cNvPr>
          <p:cNvSpPr txBox="1"/>
          <p:nvPr/>
        </p:nvSpPr>
        <p:spPr>
          <a:xfrm>
            <a:off x="713167" y="5258699"/>
            <a:ext cx="11017270" cy="646331"/>
          </a:xfrm>
          <a:prstGeom prst="rect">
            <a:avLst/>
          </a:prstGeom>
          <a:noFill/>
        </p:spPr>
        <p:txBody>
          <a:bodyPr wrap="square">
            <a:spAutoFit/>
          </a:bodyPr>
          <a:lstStyle/>
          <a:p>
            <a:r>
              <a:rPr lang="en-US" sz="1200" dirty="0">
                <a:solidFill>
                  <a:srgbClr val="000000"/>
                </a:solidFill>
                <a:effectLst/>
                <a:latin typeface="Calibri" panose="020F0502020204030204" pitchFamily="34" charset="0"/>
                <a:ea typeface="Calibri" panose="020F0502020204030204" pitchFamily="34" charset="0"/>
              </a:rPr>
              <a:t>Spaghetti with meatballs, French fries, Paneer Pesto, Veg Pizza, Diet Coke are the top 5 items that ordered by the users; the restaurants can be guided to increase the inventory needed to fulfil the above orders. Also, interesting to note that 3 out of the top 5 most ordered items are fast food. Therefore, we can guide the restaurant to revamp the menu items to include more fast food, as they are the most selling and they ideally have higher margins and shorter cooking time</a:t>
            </a:r>
            <a:endParaRPr lang="en-US" sz="1200" dirty="0"/>
          </a:p>
        </p:txBody>
      </p:sp>
      <p:sp>
        <p:nvSpPr>
          <p:cNvPr id="33" name="TextBox 32">
            <a:extLst>
              <a:ext uri="{FF2B5EF4-FFF2-40B4-BE49-F238E27FC236}">
                <a16:creationId xmlns:a16="http://schemas.microsoft.com/office/drawing/2014/main" id="{98C63A91-3862-5FC0-F5C7-8EA18B5B4FAA}"/>
              </a:ext>
            </a:extLst>
          </p:cNvPr>
          <p:cNvSpPr txBox="1"/>
          <p:nvPr/>
        </p:nvSpPr>
        <p:spPr>
          <a:xfrm>
            <a:off x="713167" y="5999453"/>
            <a:ext cx="6096000" cy="275653"/>
          </a:xfrm>
          <a:prstGeom prst="rect">
            <a:avLst/>
          </a:prstGeom>
          <a:noFill/>
        </p:spPr>
        <p:txBody>
          <a:bodyPr wrap="square">
            <a:spAutoFit/>
          </a:bodyPr>
          <a:lstStyle/>
          <a:p>
            <a:pPr marR="37465" lvl="0" fontAlgn="base">
              <a:lnSpc>
                <a:spcPct val="103000"/>
              </a:lnSpc>
              <a:spcBef>
                <a:spcPts val="0"/>
              </a:spcBef>
              <a:spcAft>
                <a:spcPts val="15"/>
              </a:spcAft>
              <a:buClr>
                <a:srgbClr val="000000"/>
              </a:buClr>
              <a:buSzPts val="1100"/>
            </a:pP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7.Now, let’s see the most popular </a:t>
            </a:r>
            <a:r>
              <a:rPr lang="en-US" sz="1200" u="none" strike="noStrike" dirty="0" err="1">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food_preference</a:t>
            </a:r>
            <a:r>
              <a:rPr lang="en-US" sz="1200" u="none" strike="noStrike" dirty="0">
                <a:solidFill>
                  <a:srgbClr val="000000"/>
                </a:solidFill>
                <a:effectLst/>
                <a:uFill>
                  <a:solidFill>
                    <a:srgbClr val="000000"/>
                  </a:solidFill>
                </a:uFill>
                <a:latin typeface="Calibri" panose="020F0502020204030204" pitchFamily="34" charset="0"/>
                <a:ea typeface="Calibri" panose="020F0502020204030204" pitchFamily="34" charset="0"/>
                <a:cs typeface="Calibri" panose="020F0502020204030204" pitchFamily="34" charset="0"/>
              </a:rPr>
              <a:t> that was ordered. </a:t>
            </a:r>
          </a:p>
        </p:txBody>
      </p:sp>
    </p:spTree>
    <p:extLst>
      <p:ext uri="{BB962C8B-B14F-4D97-AF65-F5344CB8AC3E}">
        <p14:creationId xmlns:p14="http://schemas.microsoft.com/office/powerpoint/2010/main" val="1100413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TotalTime>
  <Words>2576</Words>
  <Application>Microsoft Office PowerPoint</Application>
  <PresentationFormat>Widescreen</PresentationFormat>
  <Paragraphs>134</Paragraphs>
  <Slides>37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Comic Sans MS</vt:lpstr>
      <vt:lpstr>Microsoft New Tai Lue</vt:lpstr>
      <vt:lpstr>Arial</vt:lpstr>
      <vt:lpstr>Cambria</vt:lpstr>
      <vt:lpstr>Wingdings</vt:lpstr>
      <vt:lpstr>STZhongsong</vt:lpstr>
      <vt:lpstr>Calibri Light</vt:lpstr>
      <vt:lpstr>Roboto</vt:lpstr>
      <vt:lpstr>Century Gothic</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Prajwal S</cp:lastModifiedBy>
  <cp:revision>85</cp:revision>
  <dcterms:created xsi:type="dcterms:W3CDTF">2015-03-10T03:18:00Z</dcterms:created>
  <dcterms:modified xsi:type="dcterms:W3CDTF">2023-01-27T17:58:18Z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y fmtid="{D5CDD505-2E9C-101B-9397-08002B2CF9AE}" pid="3" name="ContentTypeId">
    <vt:lpwstr>0x010100358F8E53DC68FE4DB856064CA160DD78</vt:lpwstr>
  </property>
</Properties>
</file>